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8"/>
  </p:notesMasterIdLst>
  <p:sldIdLst>
    <p:sldId id="256" r:id="rId2"/>
    <p:sldId id="257" r:id="rId3"/>
    <p:sldId id="262" r:id="rId4"/>
    <p:sldId id="294" r:id="rId5"/>
    <p:sldId id="269" r:id="rId6"/>
    <p:sldId id="279" r:id="rId7"/>
    <p:sldId id="263" r:id="rId8"/>
    <p:sldId id="264" r:id="rId9"/>
    <p:sldId id="289" r:id="rId10"/>
    <p:sldId id="293" r:id="rId11"/>
    <p:sldId id="258" r:id="rId12"/>
    <p:sldId id="296" r:id="rId13"/>
    <p:sldId id="271" r:id="rId14"/>
    <p:sldId id="270" r:id="rId15"/>
    <p:sldId id="301" r:id="rId16"/>
    <p:sldId id="260" r:id="rId17"/>
    <p:sldId id="261" r:id="rId18"/>
    <p:sldId id="302" r:id="rId19"/>
    <p:sldId id="299" r:id="rId20"/>
    <p:sldId id="286" r:id="rId21"/>
    <p:sldId id="300" r:id="rId22"/>
    <p:sldId id="303" r:id="rId23"/>
    <p:sldId id="295" r:id="rId24"/>
    <p:sldId id="265" r:id="rId25"/>
    <p:sldId id="274" r:id="rId26"/>
    <p:sldId id="288" r:id="rId27"/>
    <p:sldId id="272" r:id="rId28"/>
    <p:sldId id="273" r:id="rId29"/>
    <p:sldId id="284" r:id="rId30"/>
    <p:sldId id="266" r:id="rId31"/>
    <p:sldId id="280" r:id="rId32"/>
    <p:sldId id="267" r:id="rId33"/>
    <p:sldId id="292" r:id="rId34"/>
    <p:sldId id="282" r:id="rId35"/>
    <p:sldId id="281" r:id="rId36"/>
    <p:sldId id="291"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5582667-6102-27E7-ED8E-01A166EB4B6B}" name="Guest User" initials="GU" userId="Guest User" providerId="Windows Live"/>
  <p188:author id="{1A5E7569-2EB3-AC9F-A34A-CD945C720CC8}" name="Emily Kovach" initials="EK" userId="04da2ae28ea3d6ab"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0E0F4"/>
    <a:srgbClr val="0A0A0A"/>
    <a:srgbClr val="D5D4F0"/>
    <a:srgbClr val="9793DA"/>
    <a:srgbClr val="F8E7FF"/>
    <a:srgbClr val="E1E1FF"/>
    <a:srgbClr val="7D53A0"/>
    <a:srgbClr val="BDB1CF"/>
    <a:srgbClr val="A8C6D2"/>
    <a:srgbClr val="26003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B5D30D9-25E5-2E8B-ED9C-43E46F475ABF}" v="18" dt="2025-02-04T23:43:32.556"/>
    <p1510:client id="{1CD82D43-3C39-D872-BDED-083AA7A8A3D9}" v="38" dt="2025-02-05T18:07:35.375"/>
    <p1510:client id="{207FE786-40C4-8723-FC55-69B68AE8C456}" v="1" dt="2025-02-05T04:06:17.061"/>
    <p1510:client id="{2815AAB4-A378-1AA2-8EBE-84F58D3217D2}" v="92" dt="2025-02-05T21:56:18.16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8/10/relationships/authors" Targe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C412425-A2FE-4BD4-BD0E-5B9F05B0758C}" type="datetimeFigureOut">
              <a:t>2/5/2025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3DCB9D7-BEC9-43AF-83F5-B2B9BF0010FF}" type="slidenum">
              <a:t>‹#›</a:t>
            </a:fld>
            <a:endParaRPr lang="en-US"/>
          </a:p>
        </p:txBody>
      </p:sp>
    </p:spTree>
    <p:extLst>
      <p:ext uri="{BB962C8B-B14F-4D97-AF65-F5344CB8AC3E}">
        <p14:creationId xmlns:p14="http://schemas.microsoft.com/office/powerpoint/2010/main" val="21594427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who.int/news-room/questions-and-answers/item/influenza-h5n1"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nih.gov/news-events/research-involving-potential-pandemic-pathogens#:~:text=Potential%20pandemic%20pathogens%20(PPPs)%20are,and%2For%20mortality%20in%20humans"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s://www.who.int/news-room/questions-and-answers/item/influenza-h5n1"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nih.gov/news-events/research-involving-potential-pandemic-pathogens#:~:text=Potential%20pandemic%20pathogens%20(PPPs)%20are,and%2For%20mortality%20in%20humans"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s://www.who.int/news-room/questions-and-answers/item/influenza-h5n1"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nih.gov/news-events/research-involving-potential-pandemic-pathogens#:~:text=Potential%20pandemic%20pathogens%20(PPPs)%20are,and%2For%20mortality%20in%20humans"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nih.gov/news-events/research-involving-potential-pandemic-pathogens#:~:text=Potential%20pandemic%20pathogens%20(PPPs)%20are,and%2For%20mortality%20in%20humans"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H5N1 Flu Over The Cuckoo Nest:A brief guide to the current Bird Flu situation and recommendations to keep your community and yourself safe.</a:t>
            </a:r>
          </a:p>
          <a:p>
            <a:endParaRPr lang="en-US"/>
          </a:p>
          <a:p>
            <a:r>
              <a:rPr lang="en-US"/>
              <a:t>Bird Flu Basics</a:t>
            </a:r>
          </a:p>
          <a:p>
            <a:endParaRPr lang="en-US"/>
          </a:p>
          <a:p>
            <a:r>
              <a:rPr lang="en-US"/>
              <a:t>There’s an image of a cuckoo clock, a brown house with a yellow bird extending out spraying viral particles.</a:t>
            </a:r>
          </a:p>
        </p:txBody>
      </p:sp>
      <p:sp>
        <p:nvSpPr>
          <p:cNvPr id="4" name="Slide Number Placeholder 3"/>
          <p:cNvSpPr>
            <a:spLocks noGrp="1"/>
          </p:cNvSpPr>
          <p:nvPr>
            <p:ph type="sldNum" sz="quarter" idx="5"/>
          </p:nvPr>
        </p:nvSpPr>
        <p:spPr/>
        <p:txBody>
          <a:bodyPr/>
          <a:lstStyle/>
          <a:p>
            <a:fld id="{F3DCB9D7-BEC9-43AF-83F5-B2B9BF0010FF}" type="slidenum">
              <a:rPr lang="en-US" smtClean="0"/>
              <a:t>1</a:t>
            </a:fld>
            <a:endParaRPr lang="en-US"/>
          </a:p>
        </p:txBody>
      </p:sp>
    </p:spTree>
    <p:extLst>
      <p:ext uri="{BB962C8B-B14F-4D97-AF65-F5344CB8AC3E}">
        <p14:creationId xmlns:p14="http://schemas.microsoft.com/office/powerpoint/2010/main" val="41471795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Herd immunity was also parroted by some of tr*</a:t>
            </a:r>
            <a:r>
              <a:rPr lang="en-US" err="1">
                <a:cs typeface="Calibri"/>
              </a:rPr>
              <a:t>mps</a:t>
            </a:r>
            <a:r>
              <a:rPr lang="en-US">
                <a:cs typeface="Calibri"/>
              </a:rPr>
              <a:t> new leadership </a:t>
            </a:r>
            <a:r>
              <a:rPr lang="en-US" err="1">
                <a:cs typeface="Calibri"/>
              </a:rPr>
              <a:t>noms</a:t>
            </a:r>
            <a:endParaRPr lang="en-US">
              <a:cs typeface="Calibri"/>
            </a:endParaRPr>
          </a:p>
        </p:txBody>
      </p:sp>
      <p:sp>
        <p:nvSpPr>
          <p:cNvPr id="4" name="Slide Number Placeholder 3"/>
          <p:cNvSpPr>
            <a:spLocks noGrp="1"/>
          </p:cNvSpPr>
          <p:nvPr>
            <p:ph type="sldNum" sz="quarter" idx="5"/>
          </p:nvPr>
        </p:nvSpPr>
        <p:spPr/>
        <p:txBody>
          <a:bodyPr/>
          <a:lstStyle/>
          <a:p>
            <a:fld id="{F3DCB9D7-BEC9-43AF-83F5-B2B9BF0010FF}" type="slidenum">
              <a:rPr lang="en-US"/>
              <a:t>13</a:t>
            </a:fld>
            <a:endParaRPr lang="en-US"/>
          </a:p>
        </p:txBody>
      </p:sp>
    </p:spTree>
    <p:extLst>
      <p:ext uri="{BB962C8B-B14F-4D97-AF65-F5344CB8AC3E}">
        <p14:creationId xmlns:p14="http://schemas.microsoft.com/office/powerpoint/2010/main" val="15296613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WHO Dashboard: </a:t>
            </a:r>
            <a:r>
              <a:rPr lang="en-US">
                <a:hlinkClick r:id="rId3"/>
              </a:rPr>
              <a:t>https://www.who.int/news-room/questions-and-answers/item/influenza-h5n1</a:t>
            </a:r>
            <a:r>
              <a:rPr lang="en-US"/>
              <a:t> </a:t>
            </a:r>
          </a:p>
          <a:p>
            <a:r>
              <a:rPr lang="en-US"/>
              <a:t>On Elephant seals: https://phys.org/news/2024-11-elephant-avian-flu-outbreak-transmission.html </a:t>
            </a:r>
          </a:p>
        </p:txBody>
      </p:sp>
      <p:sp>
        <p:nvSpPr>
          <p:cNvPr id="4" name="Slide Number Placeholder 3"/>
          <p:cNvSpPr>
            <a:spLocks noGrp="1"/>
          </p:cNvSpPr>
          <p:nvPr>
            <p:ph type="sldNum" sz="quarter" idx="5"/>
          </p:nvPr>
        </p:nvSpPr>
        <p:spPr/>
        <p:txBody>
          <a:bodyPr/>
          <a:lstStyle/>
          <a:p>
            <a:fld id="{F3DCB9D7-BEC9-43AF-83F5-B2B9BF0010FF}" type="slidenum">
              <a:t>14</a:t>
            </a:fld>
            <a:endParaRPr lang="en-US"/>
          </a:p>
        </p:txBody>
      </p:sp>
    </p:spTree>
    <p:extLst>
      <p:ext uri="{BB962C8B-B14F-4D97-AF65-F5344CB8AC3E}">
        <p14:creationId xmlns:p14="http://schemas.microsoft.com/office/powerpoint/2010/main" val="33755555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3C92D3-9A13-29AC-21EE-C0C524D0E9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35DA92F-B6A7-0DD6-56C6-41CC32E7A3E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294B8DB-CEF0-5F15-0422-C48B55A0F473}"/>
              </a:ext>
            </a:extLst>
          </p:cNvPr>
          <p:cNvSpPr>
            <a:spLocks noGrp="1"/>
          </p:cNvSpPr>
          <p:nvPr>
            <p:ph type="body" idx="1"/>
          </p:nvPr>
        </p:nvSpPr>
        <p:spPr/>
        <p:txBody>
          <a:bodyPr/>
          <a:lstStyle/>
          <a:p>
            <a:r>
              <a:rPr lang="en-US"/>
              <a:t>During this time, other strains o</a:t>
            </a:r>
          </a:p>
          <a:p>
            <a:r>
              <a:rPr lang="en-US"/>
              <a:t>https://www.google.com/url?q=https://www.cdc.gov/bird-flu/php/avian-flu-summary/chart-epi-curve-ah5n1.html&amp;sa=D&amp;source=editors&amp;ust=1738093913112970&amp;usg=AOvVaw1UlGVnDMYQm6MfZpDGn5N0 f bird flu popped up around the world </a:t>
            </a:r>
          </a:p>
        </p:txBody>
      </p:sp>
      <p:sp>
        <p:nvSpPr>
          <p:cNvPr id="4" name="Slide Number Placeholder 3">
            <a:extLst>
              <a:ext uri="{FF2B5EF4-FFF2-40B4-BE49-F238E27FC236}">
                <a16:creationId xmlns:a16="http://schemas.microsoft.com/office/drawing/2014/main" id="{D700B0BE-426C-935E-F07F-021A20DD4380}"/>
              </a:ext>
            </a:extLst>
          </p:cNvPr>
          <p:cNvSpPr>
            <a:spLocks noGrp="1"/>
          </p:cNvSpPr>
          <p:nvPr>
            <p:ph type="sldNum" sz="quarter" idx="5"/>
          </p:nvPr>
        </p:nvSpPr>
        <p:spPr/>
        <p:txBody>
          <a:bodyPr/>
          <a:lstStyle/>
          <a:p>
            <a:fld id="{F3DCB9D7-BEC9-43AF-83F5-B2B9BF0010FF}" type="slidenum">
              <a:rPr lang="en-US" smtClean="0"/>
              <a:t>15</a:t>
            </a:fld>
            <a:endParaRPr lang="en-US"/>
          </a:p>
        </p:txBody>
      </p:sp>
    </p:spTree>
    <p:extLst>
      <p:ext uri="{BB962C8B-B14F-4D97-AF65-F5344CB8AC3E}">
        <p14:creationId xmlns:p14="http://schemas.microsoft.com/office/powerpoint/2010/main" val="1457887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During this time, other strains of bird flu popped up around the world </a:t>
            </a:r>
          </a:p>
          <a:p>
            <a:r>
              <a:rPr lang="en-US"/>
              <a:t>https://www.google.com/url?q=https://www.cdc.gov/bird-flu/php/avian-flu-summary/chart-epi-curve-ah5n1.html&amp;sa=D&amp;source=editors&amp;ust=1738093913112970&amp;usg=AOvVaw1UlGVnDMYQm6MfZpDGn5N0 </a:t>
            </a:r>
          </a:p>
        </p:txBody>
      </p:sp>
      <p:sp>
        <p:nvSpPr>
          <p:cNvPr id="4" name="Slide Number Placeholder 3"/>
          <p:cNvSpPr>
            <a:spLocks noGrp="1"/>
          </p:cNvSpPr>
          <p:nvPr>
            <p:ph type="sldNum" sz="quarter" idx="5"/>
          </p:nvPr>
        </p:nvSpPr>
        <p:spPr/>
        <p:txBody>
          <a:bodyPr/>
          <a:lstStyle/>
          <a:p>
            <a:fld id="{F3DCB9D7-BEC9-43AF-83F5-B2B9BF0010FF}" type="slidenum">
              <a:rPr lang="en-US" smtClean="0"/>
              <a:t>16</a:t>
            </a:fld>
            <a:endParaRPr lang="en-US"/>
          </a:p>
        </p:txBody>
      </p:sp>
    </p:spTree>
    <p:extLst>
      <p:ext uri="{BB962C8B-B14F-4D97-AF65-F5344CB8AC3E}">
        <p14:creationId xmlns:p14="http://schemas.microsoft.com/office/powerpoint/2010/main" val="21702193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There was this myth perpetuated at the start of COVID, that it would eventually mutate to be less deadly and less transmissible. This is a myth and we should not bank on this with Bird Flu. </a:t>
            </a:r>
          </a:p>
          <a:p>
            <a:r>
              <a:rPr lang="en-US">
                <a:cs typeface="Calibri"/>
              </a:rPr>
              <a:t>CNN and other mainstream media outlets writing stories about bird flu, and the CDC releasing guidance for the general population means that Something is Happening.</a:t>
            </a:r>
          </a:p>
        </p:txBody>
      </p:sp>
      <p:sp>
        <p:nvSpPr>
          <p:cNvPr id="4" name="Slide Number Placeholder 3"/>
          <p:cNvSpPr>
            <a:spLocks noGrp="1"/>
          </p:cNvSpPr>
          <p:nvPr>
            <p:ph type="sldNum" sz="quarter" idx="5"/>
          </p:nvPr>
        </p:nvSpPr>
        <p:spPr/>
        <p:txBody>
          <a:bodyPr/>
          <a:lstStyle/>
          <a:p>
            <a:fld id="{F3DCB9D7-BEC9-43AF-83F5-B2B9BF0010FF}" type="slidenum">
              <a:t>17</a:t>
            </a:fld>
            <a:endParaRPr lang="en-US"/>
          </a:p>
        </p:txBody>
      </p:sp>
    </p:spTree>
    <p:extLst>
      <p:ext uri="{BB962C8B-B14F-4D97-AF65-F5344CB8AC3E}">
        <p14:creationId xmlns:p14="http://schemas.microsoft.com/office/powerpoint/2010/main" val="4422685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BF5B6D-F7CF-2826-02FD-3EBF826A59E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BB460D-B92D-DF66-080A-DBCB3FC2212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08837B2-0565-54FE-EBD6-9C9EF82251B2}"/>
              </a:ext>
            </a:extLst>
          </p:cNvPr>
          <p:cNvSpPr>
            <a:spLocks noGrp="1"/>
          </p:cNvSpPr>
          <p:nvPr>
            <p:ph type="body" idx="1"/>
          </p:nvPr>
        </p:nvSpPr>
        <p:spPr/>
        <p:txBody>
          <a:bodyPr/>
          <a:lstStyle/>
          <a:p>
            <a:r>
              <a:rPr lang="en-US">
                <a:cs typeface="Calibri"/>
              </a:rPr>
              <a:t>There was this myth perpetuated at the start of COVID, that it would eventually mutate to be less deadly and less transmissible. This is a myth and we should not bank on this with Bird Flu. </a:t>
            </a:r>
          </a:p>
          <a:p>
            <a:r>
              <a:rPr lang="en-US">
                <a:cs typeface="Calibri"/>
              </a:rPr>
              <a:t>CNN and other mainstream media outlets writing stories about bird flu, and the CDC releasing guidance for the general population means that Something is Happening.</a:t>
            </a:r>
          </a:p>
        </p:txBody>
      </p:sp>
      <p:sp>
        <p:nvSpPr>
          <p:cNvPr id="4" name="Slide Number Placeholder 3">
            <a:extLst>
              <a:ext uri="{FF2B5EF4-FFF2-40B4-BE49-F238E27FC236}">
                <a16:creationId xmlns:a16="http://schemas.microsoft.com/office/drawing/2014/main" id="{FE27822C-9BE9-E84F-357C-71074847BDA5}"/>
              </a:ext>
            </a:extLst>
          </p:cNvPr>
          <p:cNvSpPr>
            <a:spLocks noGrp="1"/>
          </p:cNvSpPr>
          <p:nvPr>
            <p:ph type="sldNum" sz="quarter" idx="5"/>
          </p:nvPr>
        </p:nvSpPr>
        <p:spPr/>
        <p:txBody>
          <a:bodyPr/>
          <a:lstStyle/>
          <a:p>
            <a:fld id="{F3DCB9D7-BEC9-43AF-83F5-B2B9BF0010FF}" type="slidenum">
              <a:t>18</a:t>
            </a:fld>
            <a:endParaRPr lang="en-US"/>
          </a:p>
        </p:txBody>
      </p:sp>
    </p:spTree>
    <p:extLst>
      <p:ext uri="{BB962C8B-B14F-4D97-AF65-F5344CB8AC3E}">
        <p14:creationId xmlns:p14="http://schemas.microsoft.com/office/powerpoint/2010/main" val="38156090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Over 100 MILLION birds are impacted</a:t>
            </a:r>
          </a:p>
        </p:txBody>
      </p:sp>
      <p:sp>
        <p:nvSpPr>
          <p:cNvPr id="4" name="Slide Number Placeholder 3"/>
          <p:cNvSpPr>
            <a:spLocks noGrp="1"/>
          </p:cNvSpPr>
          <p:nvPr>
            <p:ph type="sldNum" sz="quarter" idx="5"/>
          </p:nvPr>
        </p:nvSpPr>
        <p:spPr/>
        <p:txBody>
          <a:bodyPr/>
          <a:lstStyle/>
          <a:p>
            <a:fld id="{F3DCB9D7-BEC9-43AF-83F5-B2B9BF0010FF}" type="slidenum">
              <a:rPr lang="en-US" smtClean="0"/>
              <a:t>19</a:t>
            </a:fld>
            <a:endParaRPr lang="en-US"/>
          </a:p>
        </p:txBody>
      </p:sp>
    </p:spTree>
    <p:extLst>
      <p:ext uri="{BB962C8B-B14F-4D97-AF65-F5344CB8AC3E}">
        <p14:creationId xmlns:p14="http://schemas.microsoft.com/office/powerpoint/2010/main" val="22427938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Over 100 MILLION birds are impacted</a:t>
            </a:r>
          </a:p>
        </p:txBody>
      </p:sp>
      <p:sp>
        <p:nvSpPr>
          <p:cNvPr id="4" name="Slide Number Placeholder 3"/>
          <p:cNvSpPr>
            <a:spLocks noGrp="1"/>
          </p:cNvSpPr>
          <p:nvPr>
            <p:ph type="sldNum" sz="quarter" idx="5"/>
          </p:nvPr>
        </p:nvSpPr>
        <p:spPr/>
        <p:txBody>
          <a:bodyPr/>
          <a:lstStyle/>
          <a:p>
            <a:fld id="{F3DCB9D7-BEC9-43AF-83F5-B2B9BF0010FF}" type="slidenum">
              <a:rPr lang="en-US" smtClean="0"/>
              <a:t>20</a:t>
            </a:fld>
            <a:endParaRPr lang="en-US"/>
          </a:p>
        </p:txBody>
      </p:sp>
    </p:spTree>
    <p:extLst>
      <p:ext uri="{BB962C8B-B14F-4D97-AF65-F5344CB8AC3E}">
        <p14:creationId xmlns:p14="http://schemas.microsoft.com/office/powerpoint/2010/main" val="18428168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654CE7-7D63-7455-4B81-B832E74C32E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47165D-2789-5A8E-FFD1-98C34AC07F4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476102A-74C7-E720-30CB-86EB649FC337}"/>
              </a:ext>
            </a:extLst>
          </p:cNvPr>
          <p:cNvSpPr>
            <a:spLocks noGrp="1"/>
          </p:cNvSpPr>
          <p:nvPr>
            <p:ph type="body" idx="1"/>
          </p:nvPr>
        </p:nvSpPr>
        <p:spPr/>
        <p:txBody>
          <a:bodyPr/>
          <a:lstStyle/>
          <a:p>
            <a:r>
              <a:rPr lang="en-US"/>
              <a:t>Over 100 MILLION birds are impacted</a:t>
            </a:r>
          </a:p>
        </p:txBody>
      </p:sp>
      <p:sp>
        <p:nvSpPr>
          <p:cNvPr id="4" name="Slide Number Placeholder 3">
            <a:extLst>
              <a:ext uri="{FF2B5EF4-FFF2-40B4-BE49-F238E27FC236}">
                <a16:creationId xmlns:a16="http://schemas.microsoft.com/office/drawing/2014/main" id="{816A680F-337A-1CF4-C6D9-7499D25D0B54}"/>
              </a:ext>
            </a:extLst>
          </p:cNvPr>
          <p:cNvSpPr>
            <a:spLocks noGrp="1"/>
          </p:cNvSpPr>
          <p:nvPr>
            <p:ph type="sldNum" sz="quarter" idx="5"/>
          </p:nvPr>
        </p:nvSpPr>
        <p:spPr/>
        <p:txBody>
          <a:bodyPr/>
          <a:lstStyle/>
          <a:p>
            <a:fld id="{F3DCB9D7-BEC9-43AF-83F5-B2B9BF0010FF}" type="slidenum">
              <a:rPr lang="en-US" smtClean="0"/>
              <a:t>21</a:t>
            </a:fld>
            <a:endParaRPr lang="en-US"/>
          </a:p>
        </p:txBody>
      </p:sp>
    </p:spTree>
    <p:extLst>
      <p:ext uri="{BB962C8B-B14F-4D97-AF65-F5344CB8AC3E}">
        <p14:creationId xmlns:p14="http://schemas.microsoft.com/office/powerpoint/2010/main" val="39011543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You’re going to tell me that Europe has a wide outbreak, and the U.S. doesn’t? </a:t>
            </a:r>
          </a:p>
        </p:txBody>
      </p:sp>
      <p:sp>
        <p:nvSpPr>
          <p:cNvPr id="4" name="Slide Number Placeholder 3"/>
          <p:cNvSpPr>
            <a:spLocks noGrp="1"/>
          </p:cNvSpPr>
          <p:nvPr>
            <p:ph type="sldNum" sz="quarter" idx="5"/>
          </p:nvPr>
        </p:nvSpPr>
        <p:spPr/>
        <p:txBody>
          <a:bodyPr/>
          <a:lstStyle/>
          <a:p>
            <a:fld id="{F3DCB9D7-BEC9-43AF-83F5-B2B9BF0010FF}" type="slidenum">
              <a:rPr lang="en-US" smtClean="0"/>
              <a:t>26</a:t>
            </a:fld>
            <a:endParaRPr lang="en-US"/>
          </a:p>
        </p:txBody>
      </p:sp>
    </p:spTree>
    <p:extLst>
      <p:ext uri="{BB962C8B-B14F-4D97-AF65-F5344CB8AC3E}">
        <p14:creationId xmlns:p14="http://schemas.microsoft.com/office/powerpoint/2010/main" val="11506515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https://www.publichealth.columbia.edu/news/epidemic-endemic-pandemic-what-are-differences </a:t>
            </a:r>
          </a:p>
          <a:p>
            <a:r>
              <a:rPr lang="en-US"/>
              <a:t>Notes:</a:t>
            </a:r>
          </a:p>
          <a:p>
            <a:pPr marL="228600" indent="-228600">
              <a:buAutoNum type="arabicPeriod"/>
            </a:pPr>
            <a:r>
              <a:rPr lang="en-US"/>
              <a:t>Covid is not endemic, we are very much in a chronic phase of the Pandemic. In this presentation “Acute phase” refers to the 2020-22 handling of COVID re: quarantine, delta/omicron waves. “Chronic phase” is everything after, including now. WHO still designates it as a pandemic.</a:t>
            </a:r>
          </a:p>
          <a:p>
            <a:pPr marL="228600" indent="-228600">
              <a:buAutoNum type="arabicPeriod"/>
            </a:pPr>
            <a:r>
              <a:rPr lang="en-US"/>
              <a:t>H5N1 is not highly transmissible from H2H…yet. The situation is changing rapidly.</a:t>
            </a:r>
          </a:p>
          <a:p>
            <a:pPr marL="228600" indent="-228600">
              <a:buAutoNum type="arabicPeriod"/>
            </a:pPr>
            <a:r>
              <a:rPr lang="en-US"/>
              <a:t>Accelerating factors of a pandemic include: </a:t>
            </a:r>
          </a:p>
          <a:p>
            <a:pPr marL="171450" indent="-171450">
              <a:buFontTx/>
              <a:buChar char="-"/>
            </a:pPr>
            <a:r>
              <a:rPr lang="en-US"/>
              <a:t>Weather conditions – seasonal viruses like whooping cough; climate change has the potential to precipitate a lot of these conditions</a:t>
            </a:r>
          </a:p>
          <a:p>
            <a:pPr marL="171450" indent="-171450">
              <a:buFontTx/>
              <a:buChar char="-"/>
            </a:pPr>
            <a:r>
              <a:rPr lang="en-US"/>
              <a:t>Exposure to chemicals or radioactive materials – ATL chlorine smoke</a:t>
            </a:r>
          </a:p>
          <a:p>
            <a:pPr marL="171450" indent="-171450">
              <a:buFontTx/>
              <a:buChar char="-"/>
            </a:pPr>
            <a:r>
              <a:rPr lang="en-US"/>
              <a:t>Aftermath of disasters – hurricanes, wildfires</a:t>
            </a:r>
          </a:p>
          <a:p>
            <a:pPr marL="171450" indent="-171450">
              <a:buFontTx/>
              <a:buChar char="-"/>
            </a:pPr>
            <a:r>
              <a:rPr lang="en-US"/>
              <a:t>Environmental factors (sanitation, water supply, hygiene)</a:t>
            </a:r>
          </a:p>
          <a:p>
            <a:pPr marL="171450" indent="-171450">
              <a:buFontTx/>
              <a:buChar char="-"/>
            </a:pPr>
            <a:r>
              <a:rPr lang="en-US"/>
              <a:t>Currently seeing this now with polio outbreaks in Palestine, TB/Pneumonia outbreaks worldwide from dysfunctional immune systems </a:t>
            </a:r>
          </a:p>
          <a:p>
            <a:pPr marL="171450" indent="-171450">
              <a:buFontTx/>
              <a:buChar char="-"/>
            </a:pPr>
            <a:endParaRPr lang="en-US"/>
          </a:p>
          <a:p>
            <a:r>
              <a:rPr lang="en-US">
                <a:cs typeface="Calibri"/>
              </a:rPr>
              <a:t>Pathogens of Pandemic Potential (PPPs) </a:t>
            </a:r>
            <a:r>
              <a:rPr lang="en-US">
                <a:hlinkClick r:id="rId3"/>
              </a:rPr>
              <a:t>https://www.nih.gov/news-events/research-involving-potential-pandemic-pathogens#:~:text=Potential%20pandemic%20pathogens%20(PPPs)%20are,and%2For%20mortality%20in%20humans</a:t>
            </a:r>
            <a:r>
              <a:rPr lang="en-US"/>
              <a:t>. </a:t>
            </a:r>
          </a:p>
          <a:p>
            <a:r>
              <a:rPr lang="en-US">
                <a:cs typeface="Calibri"/>
              </a:rPr>
              <a:t>WHO Dashboard: </a:t>
            </a:r>
            <a:r>
              <a:rPr lang="en-US">
                <a:hlinkClick r:id="rId4"/>
              </a:rPr>
              <a:t>https://www.who.int/news-room/questions-and-answers/item/influenza-h5n1</a:t>
            </a:r>
            <a:r>
              <a:rPr lang="en-US"/>
              <a:t> </a:t>
            </a:r>
          </a:p>
          <a:p>
            <a:pPr marL="171450" indent="-171450">
              <a:buFontTx/>
              <a:buChar char="-"/>
            </a:pPr>
            <a:endParaRPr lang="en-US"/>
          </a:p>
        </p:txBody>
      </p:sp>
      <p:sp>
        <p:nvSpPr>
          <p:cNvPr id="4" name="Slide Number Placeholder 3"/>
          <p:cNvSpPr>
            <a:spLocks noGrp="1"/>
          </p:cNvSpPr>
          <p:nvPr>
            <p:ph type="sldNum" sz="quarter" idx="5"/>
          </p:nvPr>
        </p:nvSpPr>
        <p:spPr/>
        <p:txBody>
          <a:bodyPr/>
          <a:lstStyle/>
          <a:p>
            <a:fld id="{F3DCB9D7-BEC9-43AF-83F5-B2B9BF0010FF}" type="slidenum">
              <a:rPr lang="en-US" smtClean="0"/>
              <a:t>5</a:t>
            </a:fld>
            <a:endParaRPr lang="en-US"/>
          </a:p>
        </p:txBody>
      </p:sp>
    </p:spTree>
    <p:extLst>
      <p:ext uri="{BB962C8B-B14F-4D97-AF65-F5344CB8AC3E}">
        <p14:creationId xmlns:p14="http://schemas.microsoft.com/office/powerpoint/2010/main" val="41739352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Emphasizing COVID because the pandemic response has only gotten worse since 2020. It doesn't bode well for H5N1. We have to learn from where things have gone wrong.</a:t>
            </a:r>
          </a:p>
        </p:txBody>
      </p:sp>
      <p:sp>
        <p:nvSpPr>
          <p:cNvPr id="4" name="Slide Number Placeholder 3"/>
          <p:cNvSpPr>
            <a:spLocks noGrp="1"/>
          </p:cNvSpPr>
          <p:nvPr>
            <p:ph type="sldNum" sz="quarter" idx="5"/>
          </p:nvPr>
        </p:nvSpPr>
        <p:spPr/>
        <p:txBody>
          <a:bodyPr/>
          <a:lstStyle/>
          <a:p>
            <a:fld id="{F3DCB9D7-BEC9-43AF-83F5-B2B9BF0010FF}" type="slidenum">
              <a:rPr lang="en-US"/>
              <a:t>28</a:t>
            </a:fld>
            <a:endParaRPr lang="en-US"/>
          </a:p>
        </p:txBody>
      </p:sp>
    </p:spTree>
    <p:extLst>
      <p:ext uri="{BB962C8B-B14F-4D97-AF65-F5344CB8AC3E}">
        <p14:creationId xmlns:p14="http://schemas.microsoft.com/office/powerpoint/2010/main" val="24122030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graphic is from 2020!!!!!!!!!!!!!!!!!!!!!!!!!!!!!!!!!!!!!!!</a:t>
            </a:r>
          </a:p>
          <a:p>
            <a:r>
              <a:rPr lang="en-US"/>
              <a:t>Delirium is considered a risk factor for dementias. ½ of hospitalized COVID patients in 2020 experienced delirium.</a:t>
            </a:r>
          </a:p>
          <a:p>
            <a:r>
              <a:rPr lang="en-US"/>
              <a:t>Diseases that were rare before (mycoplasma pneumonia) are now tearing through schools</a:t>
            </a:r>
          </a:p>
        </p:txBody>
      </p:sp>
      <p:sp>
        <p:nvSpPr>
          <p:cNvPr id="4" name="Slide Number Placeholder 3"/>
          <p:cNvSpPr>
            <a:spLocks noGrp="1"/>
          </p:cNvSpPr>
          <p:nvPr>
            <p:ph type="sldNum" sz="quarter" idx="5"/>
          </p:nvPr>
        </p:nvSpPr>
        <p:spPr/>
        <p:txBody>
          <a:bodyPr/>
          <a:lstStyle/>
          <a:p>
            <a:fld id="{F3DCB9D7-BEC9-43AF-83F5-B2B9BF0010FF}" type="slidenum">
              <a:rPr lang="en-US" smtClean="0"/>
              <a:t>29</a:t>
            </a:fld>
            <a:endParaRPr lang="en-US"/>
          </a:p>
        </p:txBody>
      </p:sp>
    </p:spTree>
    <p:extLst>
      <p:ext uri="{BB962C8B-B14F-4D97-AF65-F5344CB8AC3E}">
        <p14:creationId xmlns:p14="http://schemas.microsoft.com/office/powerpoint/2010/main" val="16203674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Business journals have had their finger on the pulse of the pandemic; money talks!</a:t>
            </a:r>
          </a:p>
          <a:p>
            <a:r>
              <a:rPr lang="en-US"/>
              <a:t>Link to mask blocs: </a:t>
            </a:r>
          </a:p>
        </p:txBody>
      </p:sp>
      <p:sp>
        <p:nvSpPr>
          <p:cNvPr id="4" name="Slide Number Placeholder 3"/>
          <p:cNvSpPr>
            <a:spLocks noGrp="1"/>
          </p:cNvSpPr>
          <p:nvPr>
            <p:ph type="sldNum" sz="quarter" idx="5"/>
          </p:nvPr>
        </p:nvSpPr>
        <p:spPr/>
        <p:txBody>
          <a:bodyPr/>
          <a:lstStyle/>
          <a:p>
            <a:fld id="{F3DCB9D7-BEC9-43AF-83F5-B2B9BF0010FF}" type="slidenum">
              <a:rPr lang="en-US" smtClean="0"/>
              <a:t>30</a:t>
            </a:fld>
            <a:endParaRPr lang="en-US"/>
          </a:p>
        </p:txBody>
      </p:sp>
    </p:spTree>
    <p:extLst>
      <p:ext uri="{BB962C8B-B14F-4D97-AF65-F5344CB8AC3E}">
        <p14:creationId xmlns:p14="http://schemas.microsoft.com/office/powerpoint/2010/main" val="28519472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F3DCB9D7-BEC9-43AF-83F5-B2B9BF0010FF}" type="slidenum">
              <a:rPr lang="en-US"/>
              <a:t>31</a:t>
            </a:fld>
            <a:endParaRPr lang="en-US"/>
          </a:p>
        </p:txBody>
      </p:sp>
    </p:spTree>
    <p:extLst>
      <p:ext uri="{BB962C8B-B14F-4D97-AF65-F5344CB8AC3E}">
        <p14:creationId xmlns:p14="http://schemas.microsoft.com/office/powerpoint/2010/main" val="27859541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3DCB9D7-BEC9-43AF-83F5-B2B9BF0010FF}" type="slidenum">
              <a:rPr lang="en-US" smtClean="0"/>
              <a:t>32</a:t>
            </a:fld>
            <a:endParaRPr lang="en-US"/>
          </a:p>
        </p:txBody>
      </p:sp>
    </p:spTree>
    <p:extLst>
      <p:ext uri="{BB962C8B-B14F-4D97-AF65-F5344CB8AC3E}">
        <p14:creationId xmlns:p14="http://schemas.microsoft.com/office/powerpoint/2010/main" val="20417065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Thanks Judy Minkoff!</a:t>
            </a:r>
          </a:p>
        </p:txBody>
      </p:sp>
      <p:sp>
        <p:nvSpPr>
          <p:cNvPr id="4" name="Slide Number Placeholder 3"/>
          <p:cNvSpPr>
            <a:spLocks noGrp="1"/>
          </p:cNvSpPr>
          <p:nvPr>
            <p:ph type="sldNum" sz="quarter" idx="5"/>
          </p:nvPr>
        </p:nvSpPr>
        <p:spPr/>
        <p:txBody>
          <a:bodyPr/>
          <a:lstStyle/>
          <a:p>
            <a:fld id="{F3DCB9D7-BEC9-43AF-83F5-B2B9BF0010FF}" type="slidenum">
              <a:rPr lang="en-US"/>
              <a:t>35</a:t>
            </a:fld>
            <a:endParaRPr lang="en-US"/>
          </a:p>
        </p:txBody>
      </p:sp>
    </p:spTree>
    <p:extLst>
      <p:ext uri="{BB962C8B-B14F-4D97-AF65-F5344CB8AC3E}">
        <p14:creationId xmlns:p14="http://schemas.microsoft.com/office/powerpoint/2010/main" val="32659042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4DF795-1B2F-F861-9908-02FE4554DE4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9A164C-3006-B8EA-4198-2607457AB08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C5E20A0-968D-FFD8-5529-D23DB57F07E6}"/>
              </a:ext>
            </a:extLst>
          </p:cNvPr>
          <p:cNvSpPr>
            <a:spLocks noGrp="1"/>
          </p:cNvSpPr>
          <p:nvPr>
            <p:ph type="body" idx="1"/>
          </p:nvPr>
        </p:nvSpPr>
        <p:spPr/>
        <p:txBody>
          <a:bodyPr/>
          <a:lstStyle/>
          <a:p>
            <a:r>
              <a:rPr lang="en-US"/>
              <a:t>https://www.publichealth.columbia.edu/news/epidemic-endemic-pandemic-what-are-differences </a:t>
            </a:r>
          </a:p>
          <a:p>
            <a:r>
              <a:rPr lang="en-US"/>
              <a:t>Notes:</a:t>
            </a:r>
          </a:p>
          <a:p>
            <a:pPr marL="228600" indent="-228600">
              <a:buAutoNum type="arabicPeriod"/>
            </a:pPr>
            <a:r>
              <a:rPr lang="en-US"/>
              <a:t>Covid is not endemic, we are very much in a chronic phase of the Pandemic. In this presentation “Acute phase” refers to the 2020-22 handling of COVID re: quarantine, delta/omicron waves. “Chronic phase” is everything after, including now. WHO still designates it as a pandemic.</a:t>
            </a:r>
          </a:p>
          <a:p>
            <a:pPr marL="228600" indent="-228600">
              <a:buAutoNum type="arabicPeriod"/>
            </a:pPr>
            <a:r>
              <a:rPr lang="en-US"/>
              <a:t>H5N1 is not highly transmissible from H2H…yet. The situation is changing rapidly.</a:t>
            </a:r>
          </a:p>
          <a:p>
            <a:pPr marL="228600" indent="-228600">
              <a:buAutoNum type="arabicPeriod"/>
            </a:pPr>
            <a:r>
              <a:rPr lang="en-US"/>
              <a:t>Accelerating factors of a pandemic include: </a:t>
            </a:r>
          </a:p>
          <a:p>
            <a:pPr marL="171450" indent="-171450">
              <a:buFontTx/>
              <a:buChar char="-"/>
            </a:pPr>
            <a:r>
              <a:rPr lang="en-US"/>
              <a:t>Weather conditions – seasonal viruses like whooping cough; climate change has the potential to precipitate a lot of these conditions</a:t>
            </a:r>
          </a:p>
          <a:p>
            <a:pPr marL="171450" indent="-171450">
              <a:buFontTx/>
              <a:buChar char="-"/>
            </a:pPr>
            <a:r>
              <a:rPr lang="en-US"/>
              <a:t>Exposure to chemicals or radioactive materials – ATL chlorine smoke</a:t>
            </a:r>
          </a:p>
          <a:p>
            <a:pPr marL="171450" indent="-171450">
              <a:buFontTx/>
              <a:buChar char="-"/>
            </a:pPr>
            <a:r>
              <a:rPr lang="en-US"/>
              <a:t>Aftermath of disasters – hurricanes, wildfires</a:t>
            </a:r>
          </a:p>
          <a:p>
            <a:pPr marL="171450" indent="-171450">
              <a:buFontTx/>
              <a:buChar char="-"/>
            </a:pPr>
            <a:r>
              <a:rPr lang="en-US"/>
              <a:t>Environmental factors (sanitation, water supply, hygiene)</a:t>
            </a:r>
          </a:p>
          <a:p>
            <a:pPr marL="171450" indent="-171450">
              <a:buFontTx/>
              <a:buChar char="-"/>
            </a:pPr>
            <a:r>
              <a:rPr lang="en-US"/>
              <a:t>Currently seeing this now with polio outbreaks in Palestine, TB/Pneumonia outbreaks worldwide from dysfunctional immune systems </a:t>
            </a:r>
          </a:p>
          <a:p>
            <a:pPr marL="171450" indent="-171450">
              <a:buFontTx/>
              <a:buChar char="-"/>
            </a:pPr>
            <a:endParaRPr lang="en-US"/>
          </a:p>
          <a:p>
            <a:r>
              <a:rPr lang="en-US">
                <a:cs typeface="Calibri"/>
              </a:rPr>
              <a:t>Pathogens of Pandemic Potential (PPPs) </a:t>
            </a:r>
            <a:r>
              <a:rPr lang="en-US">
                <a:hlinkClick r:id="rId3"/>
              </a:rPr>
              <a:t>https://www.nih.gov/news-events/research-involving-potential-pandemic-pathogens#:~:text=Potential%20pandemic%20pathogens%20(PPPs)%20are,and%2For%20mortality%20in%20humans</a:t>
            </a:r>
            <a:r>
              <a:rPr lang="en-US"/>
              <a:t>. </a:t>
            </a:r>
          </a:p>
          <a:p>
            <a:r>
              <a:rPr lang="en-US">
                <a:cs typeface="Calibri"/>
              </a:rPr>
              <a:t>WHO Dashboard: </a:t>
            </a:r>
            <a:r>
              <a:rPr lang="en-US">
                <a:hlinkClick r:id="rId4"/>
              </a:rPr>
              <a:t>https://www.who.int/news-room/questions-and-answers/item/influenza-h5n1</a:t>
            </a:r>
            <a:r>
              <a:rPr lang="en-US"/>
              <a:t> </a:t>
            </a:r>
          </a:p>
          <a:p>
            <a:pPr marL="171450" indent="-171450">
              <a:buFontTx/>
              <a:buChar char="-"/>
            </a:pPr>
            <a:endParaRPr lang="en-US"/>
          </a:p>
        </p:txBody>
      </p:sp>
      <p:sp>
        <p:nvSpPr>
          <p:cNvPr id="4" name="Slide Number Placeholder 3">
            <a:extLst>
              <a:ext uri="{FF2B5EF4-FFF2-40B4-BE49-F238E27FC236}">
                <a16:creationId xmlns:a16="http://schemas.microsoft.com/office/drawing/2014/main" id="{0499C363-1CB7-558D-BA3E-1297DDF3B535}"/>
              </a:ext>
            </a:extLst>
          </p:cNvPr>
          <p:cNvSpPr>
            <a:spLocks noGrp="1"/>
          </p:cNvSpPr>
          <p:nvPr>
            <p:ph type="sldNum" sz="quarter" idx="5"/>
          </p:nvPr>
        </p:nvSpPr>
        <p:spPr/>
        <p:txBody>
          <a:bodyPr/>
          <a:lstStyle/>
          <a:p>
            <a:fld id="{F3DCB9D7-BEC9-43AF-83F5-B2B9BF0010FF}" type="slidenum">
              <a:rPr lang="en-US" smtClean="0"/>
              <a:t>6</a:t>
            </a:fld>
            <a:endParaRPr lang="en-US"/>
          </a:p>
        </p:txBody>
      </p:sp>
    </p:spTree>
    <p:extLst>
      <p:ext uri="{BB962C8B-B14F-4D97-AF65-F5344CB8AC3E}">
        <p14:creationId xmlns:p14="http://schemas.microsoft.com/office/powerpoint/2010/main" val="32859723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3DCB9D7-BEC9-43AF-83F5-B2B9BF0010FF}" type="slidenum">
              <a:rPr lang="en-US" smtClean="0"/>
              <a:t>7</a:t>
            </a:fld>
            <a:endParaRPr lang="en-US"/>
          </a:p>
        </p:txBody>
      </p:sp>
    </p:spTree>
    <p:extLst>
      <p:ext uri="{BB962C8B-B14F-4D97-AF65-F5344CB8AC3E}">
        <p14:creationId xmlns:p14="http://schemas.microsoft.com/office/powerpoint/2010/main" val="23027496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https://www.cdc.gov/flu/about/viruses-types.html</a:t>
            </a:r>
          </a:p>
        </p:txBody>
      </p:sp>
      <p:sp>
        <p:nvSpPr>
          <p:cNvPr id="4" name="Slide Number Placeholder 3"/>
          <p:cNvSpPr>
            <a:spLocks noGrp="1"/>
          </p:cNvSpPr>
          <p:nvPr>
            <p:ph type="sldNum" sz="quarter" idx="5"/>
          </p:nvPr>
        </p:nvSpPr>
        <p:spPr/>
        <p:txBody>
          <a:bodyPr/>
          <a:lstStyle/>
          <a:p>
            <a:fld id="{F3DCB9D7-BEC9-43AF-83F5-B2B9BF0010FF}" type="slidenum">
              <a:rPr lang="en-US" smtClean="0"/>
              <a:t>8</a:t>
            </a:fld>
            <a:endParaRPr lang="en-US"/>
          </a:p>
        </p:txBody>
      </p:sp>
    </p:spTree>
    <p:extLst>
      <p:ext uri="{BB962C8B-B14F-4D97-AF65-F5344CB8AC3E}">
        <p14:creationId xmlns:p14="http://schemas.microsoft.com/office/powerpoint/2010/main" val="18860790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096E1B-05CD-42AC-51A2-74726E7347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02FF46-7E38-AA02-4A81-D526FED5451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CF91695-C107-B631-79A1-EAEB67C0EA90}"/>
              </a:ext>
            </a:extLst>
          </p:cNvPr>
          <p:cNvSpPr>
            <a:spLocks noGrp="1"/>
          </p:cNvSpPr>
          <p:nvPr>
            <p:ph type="body" idx="1"/>
          </p:nvPr>
        </p:nvSpPr>
        <p:spPr/>
        <p:txBody>
          <a:bodyPr/>
          <a:lstStyle/>
          <a:p>
            <a:r>
              <a:rPr lang="en-US"/>
              <a:t>There are 18 hemagglutinins and 11 neuraminidases within the Influenza A family. (CDC)</a:t>
            </a:r>
          </a:p>
        </p:txBody>
      </p:sp>
      <p:sp>
        <p:nvSpPr>
          <p:cNvPr id="4" name="Slide Number Placeholder 3">
            <a:extLst>
              <a:ext uri="{FF2B5EF4-FFF2-40B4-BE49-F238E27FC236}">
                <a16:creationId xmlns:a16="http://schemas.microsoft.com/office/drawing/2014/main" id="{D41B964A-8394-0A17-8F35-654FA2A44974}"/>
              </a:ext>
            </a:extLst>
          </p:cNvPr>
          <p:cNvSpPr>
            <a:spLocks noGrp="1"/>
          </p:cNvSpPr>
          <p:nvPr>
            <p:ph type="sldNum" sz="quarter" idx="5"/>
          </p:nvPr>
        </p:nvSpPr>
        <p:spPr/>
        <p:txBody>
          <a:bodyPr/>
          <a:lstStyle/>
          <a:p>
            <a:fld id="{F3DCB9D7-BEC9-43AF-83F5-B2B9BF0010FF}" type="slidenum">
              <a:rPr lang="en-US" smtClean="0"/>
              <a:t>9</a:t>
            </a:fld>
            <a:endParaRPr lang="en-US"/>
          </a:p>
        </p:txBody>
      </p:sp>
    </p:spTree>
    <p:extLst>
      <p:ext uri="{BB962C8B-B14F-4D97-AF65-F5344CB8AC3E}">
        <p14:creationId xmlns:p14="http://schemas.microsoft.com/office/powerpoint/2010/main" val="11081076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FE9BED-F100-4EB4-70CF-373309F199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D717236-D3AD-8D5C-868D-ED70AE39596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571A26E-63C6-D14F-2E14-8B03B0BA3C36}"/>
              </a:ext>
            </a:extLst>
          </p:cNvPr>
          <p:cNvSpPr>
            <a:spLocks noGrp="1"/>
          </p:cNvSpPr>
          <p:nvPr>
            <p:ph type="body" idx="1"/>
          </p:nvPr>
        </p:nvSpPr>
        <p:spPr/>
        <p:txBody>
          <a:bodyPr/>
          <a:lstStyle/>
          <a:p>
            <a:r>
              <a:rPr lang="en-US"/>
              <a:t>There are 18 hemagglutinins and 11 neuraminidases within the Influenza A family. (CDC)</a:t>
            </a:r>
          </a:p>
          <a:p>
            <a:r>
              <a:rPr lang="en-US"/>
              <a:t>https://www.google.com/url?q=https://time.com/7203820/h5n1-new-bird-flu-vaccine-update/&amp;sa=D&amp;source=editors&amp;ust=1738093913111210&amp;usg=AOvVaw1XouH1W7xz-1E5u0C64oR8</a:t>
            </a:r>
          </a:p>
        </p:txBody>
      </p:sp>
      <p:sp>
        <p:nvSpPr>
          <p:cNvPr id="4" name="Slide Number Placeholder 3">
            <a:extLst>
              <a:ext uri="{FF2B5EF4-FFF2-40B4-BE49-F238E27FC236}">
                <a16:creationId xmlns:a16="http://schemas.microsoft.com/office/drawing/2014/main" id="{D98DA9DE-50E5-F4FF-A34C-EEE5C46DC461}"/>
              </a:ext>
            </a:extLst>
          </p:cNvPr>
          <p:cNvSpPr>
            <a:spLocks noGrp="1"/>
          </p:cNvSpPr>
          <p:nvPr>
            <p:ph type="sldNum" sz="quarter" idx="5"/>
          </p:nvPr>
        </p:nvSpPr>
        <p:spPr/>
        <p:txBody>
          <a:bodyPr/>
          <a:lstStyle/>
          <a:p>
            <a:fld id="{F3DCB9D7-BEC9-43AF-83F5-B2B9BF0010FF}" type="slidenum">
              <a:rPr lang="en-US" smtClean="0"/>
              <a:t>10</a:t>
            </a:fld>
            <a:endParaRPr lang="en-US"/>
          </a:p>
        </p:txBody>
      </p:sp>
    </p:spTree>
    <p:extLst>
      <p:ext uri="{BB962C8B-B14F-4D97-AF65-F5344CB8AC3E}">
        <p14:creationId xmlns:p14="http://schemas.microsoft.com/office/powerpoint/2010/main" val="11003854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Pathogens of Pandemic Potential (PPPs) </a:t>
            </a:r>
            <a:r>
              <a:rPr lang="en-US">
                <a:hlinkClick r:id="rId3"/>
              </a:rPr>
              <a:t>https://www.nih.gov/news-events/research-involving-potential-pandemic-pathogens#:~:text=Potential%20pandemic%20pathogens%20(PPPs)%20are,and%2For%20mortality%20in%20humans</a:t>
            </a:r>
            <a:r>
              <a:rPr lang="en-US"/>
              <a:t> . </a:t>
            </a:r>
            <a:endParaRPr lang="en-US">
              <a:cs typeface="Calibri"/>
            </a:endParaRPr>
          </a:p>
        </p:txBody>
      </p:sp>
      <p:sp>
        <p:nvSpPr>
          <p:cNvPr id="4" name="Slide Number Placeholder 3"/>
          <p:cNvSpPr>
            <a:spLocks noGrp="1"/>
          </p:cNvSpPr>
          <p:nvPr>
            <p:ph type="sldNum" sz="quarter" idx="5"/>
          </p:nvPr>
        </p:nvSpPr>
        <p:spPr/>
        <p:txBody>
          <a:bodyPr/>
          <a:lstStyle/>
          <a:p>
            <a:fld id="{F3DCB9D7-BEC9-43AF-83F5-B2B9BF0010FF}" type="slidenum">
              <a:t>11</a:t>
            </a:fld>
            <a:endParaRPr lang="en-US"/>
          </a:p>
        </p:txBody>
      </p:sp>
    </p:spTree>
    <p:extLst>
      <p:ext uri="{BB962C8B-B14F-4D97-AF65-F5344CB8AC3E}">
        <p14:creationId xmlns:p14="http://schemas.microsoft.com/office/powerpoint/2010/main" val="30537627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28F2AB-0AC5-0A51-70EC-5666EF44B9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7F3A8FA-790C-3A98-A446-0DA281117EE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F0B3AFA-1494-7379-C4BE-6A36A1304BF6}"/>
              </a:ext>
            </a:extLst>
          </p:cNvPr>
          <p:cNvSpPr>
            <a:spLocks noGrp="1"/>
          </p:cNvSpPr>
          <p:nvPr>
            <p:ph type="body" idx="1"/>
          </p:nvPr>
        </p:nvSpPr>
        <p:spPr/>
        <p:txBody>
          <a:bodyPr/>
          <a:lstStyle/>
          <a:p>
            <a:r>
              <a:rPr lang="en-US">
                <a:cs typeface="Calibri"/>
              </a:rPr>
              <a:t>Pathogens of Pandemic Potential (PPPs) </a:t>
            </a:r>
            <a:r>
              <a:rPr lang="en-US">
                <a:hlinkClick r:id="rId3"/>
              </a:rPr>
              <a:t>https://www.nih.gov/news-events/research-involving-potential-pandemic-pathogens#:~:text=Potential%20pandemic%20pathogens%20(PPPs)%20are,and%2For%20mortality%20in%20humans</a:t>
            </a:r>
            <a:r>
              <a:rPr lang="en-US"/>
              <a:t> . </a:t>
            </a:r>
            <a:endParaRPr lang="en-US">
              <a:cs typeface="Calibri"/>
            </a:endParaRPr>
          </a:p>
        </p:txBody>
      </p:sp>
      <p:sp>
        <p:nvSpPr>
          <p:cNvPr id="4" name="Slide Number Placeholder 3">
            <a:extLst>
              <a:ext uri="{FF2B5EF4-FFF2-40B4-BE49-F238E27FC236}">
                <a16:creationId xmlns:a16="http://schemas.microsoft.com/office/drawing/2014/main" id="{565869EB-4161-8BB7-C1C1-51FBBBA68D5F}"/>
              </a:ext>
            </a:extLst>
          </p:cNvPr>
          <p:cNvSpPr>
            <a:spLocks noGrp="1"/>
          </p:cNvSpPr>
          <p:nvPr>
            <p:ph type="sldNum" sz="quarter" idx="5"/>
          </p:nvPr>
        </p:nvSpPr>
        <p:spPr/>
        <p:txBody>
          <a:bodyPr/>
          <a:lstStyle/>
          <a:p>
            <a:fld id="{F3DCB9D7-BEC9-43AF-83F5-B2B9BF0010FF}" type="slidenum">
              <a:t>12</a:t>
            </a:fld>
            <a:endParaRPr lang="en-US"/>
          </a:p>
        </p:txBody>
      </p:sp>
    </p:spTree>
    <p:extLst>
      <p:ext uri="{BB962C8B-B14F-4D97-AF65-F5344CB8AC3E}">
        <p14:creationId xmlns:p14="http://schemas.microsoft.com/office/powerpoint/2010/main" val="27418692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cxnSp>
        <p:nvCxnSpPr>
          <p:cNvPr id="8" name="Straight Connector 7">
            <a:extLst>
              <a:ext uri="{FF2B5EF4-FFF2-40B4-BE49-F238E27FC236}">
                <a16:creationId xmlns:a16="http://schemas.microsoft.com/office/drawing/2014/main" id="{A1AA506C-8218-F6EF-05D7-71D84A189D09}"/>
              </a:ext>
            </a:extLst>
          </p:cNvPr>
          <p:cNvCxnSpPr>
            <a:cxnSpLocks/>
          </p:cNvCxnSpPr>
          <p:nvPr userDrawn="1"/>
        </p:nvCxnSpPr>
        <p:spPr>
          <a:xfrm>
            <a:off x="2433320" y="1036320"/>
            <a:ext cx="7325360" cy="0"/>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
        <p:nvSpPr>
          <p:cNvPr id="8" name="Freeform 2">
            <a:extLst>
              <a:ext uri="{FF2B5EF4-FFF2-40B4-BE49-F238E27FC236}">
                <a16:creationId xmlns:a16="http://schemas.microsoft.com/office/drawing/2014/main" id="{019C65FC-3BD7-2D6E-D6BF-1DC471B904D9}"/>
              </a:ext>
            </a:extLst>
          </p:cNvPr>
          <p:cNvSpPr/>
          <p:nvPr userDrawn="1"/>
        </p:nvSpPr>
        <p:spPr>
          <a:xfrm rot="21227373">
            <a:off x="-562350" y="150134"/>
            <a:ext cx="2801100" cy="469482"/>
          </a:xfrm>
          <a:custGeom>
            <a:avLst/>
            <a:gdLst/>
            <a:ahLst/>
            <a:cxnLst/>
            <a:rect l="l" t="t" r="r" b="b"/>
            <a:pathLst>
              <a:path w="7315200" h="1828800">
                <a:moveTo>
                  <a:pt x="0" y="0"/>
                </a:moveTo>
                <a:lnTo>
                  <a:pt x="7315200" y="0"/>
                </a:lnTo>
                <a:lnTo>
                  <a:pt x="7315200" y="1828800"/>
                </a:lnTo>
                <a:lnTo>
                  <a:pt x="0" y="1828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200"/>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2/5/2025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2/5/2025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2/5/2025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67119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412240"/>
            <a:ext cx="10515600" cy="476472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6CE7D5-CF57-46EF-B807-FDD0502418D4}" type="datetimeFigureOut">
              <a:rPr lang="en-US" smtClean="0"/>
              <a:t>2/5/2025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hyperlink" Target="http://www.thecuckoonest.org"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sv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0.sv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3.svg"/></Relationships>
</file>

<file path=ppt/slides/_rels/slide14.xml.rels><?xml version="1.0" encoding="UTF-8" standalone="yes"?>
<Relationships xmlns="http://schemas.openxmlformats.org/package/2006/relationships"><Relationship Id="rId8" Type="http://schemas.openxmlformats.org/officeDocument/2006/relationships/hyperlink" Target="http://commons.wikimedia.org/wiki/File:Male_elephant_seal.jpg" TargetMode="External"/><Relationship Id="rId13" Type="http://schemas.openxmlformats.org/officeDocument/2006/relationships/image" Target="../media/image31.jpeg"/><Relationship Id="rId18" Type="http://schemas.openxmlformats.org/officeDocument/2006/relationships/image" Target="../media/image35.jpeg"/><Relationship Id="rId3" Type="http://schemas.openxmlformats.org/officeDocument/2006/relationships/image" Target="../media/image24.jpeg"/><Relationship Id="rId21" Type="http://schemas.openxmlformats.org/officeDocument/2006/relationships/image" Target="../media/image38.jpeg"/><Relationship Id="rId7" Type="http://schemas.openxmlformats.org/officeDocument/2006/relationships/image" Target="../media/image26.jpeg"/><Relationship Id="rId12" Type="http://schemas.openxmlformats.org/officeDocument/2006/relationships/image" Target="../media/image30.jpeg"/><Relationship Id="rId17" Type="http://schemas.openxmlformats.org/officeDocument/2006/relationships/image" Target="../media/image34.jpeg"/><Relationship Id="rId2" Type="http://schemas.openxmlformats.org/officeDocument/2006/relationships/notesSlide" Target="../notesSlides/notesSlide11.xml"/><Relationship Id="rId16" Type="http://schemas.openxmlformats.org/officeDocument/2006/relationships/hyperlink" Target="https://pxhere.com/pl/photo/608875" TargetMode="External"/><Relationship Id="rId20" Type="http://schemas.openxmlformats.org/officeDocument/2006/relationships/image" Target="../media/image37.jpeg"/><Relationship Id="rId1" Type="http://schemas.openxmlformats.org/officeDocument/2006/relationships/slideLayout" Target="../slideLayouts/slideLayout3.xml"/><Relationship Id="rId6" Type="http://schemas.openxmlformats.org/officeDocument/2006/relationships/hyperlink" Target="https://phys.org/news/2024-11-elephant-avian-flu-outbreak-transmission.html" TargetMode="External"/><Relationship Id="rId11" Type="http://schemas.openxmlformats.org/officeDocument/2006/relationships/image" Target="../media/image29.jpeg"/><Relationship Id="rId5" Type="http://schemas.openxmlformats.org/officeDocument/2006/relationships/hyperlink" Target="http://commons.wikimedia.org/wiki/File:Mountain_Blue_Bird_5_(8045047207).jpg" TargetMode="External"/><Relationship Id="rId15" Type="http://schemas.openxmlformats.org/officeDocument/2006/relationships/image" Target="../media/image33.jpeg"/><Relationship Id="rId10" Type="http://schemas.openxmlformats.org/officeDocument/2006/relationships/image" Target="../media/image28.jpeg"/><Relationship Id="rId19" Type="http://schemas.openxmlformats.org/officeDocument/2006/relationships/image" Target="../media/image36.jpeg"/><Relationship Id="rId4" Type="http://schemas.openxmlformats.org/officeDocument/2006/relationships/image" Target="../media/image25.jpeg"/><Relationship Id="rId9" Type="http://schemas.openxmlformats.org/officeDocument/2006/relationships/image" Target="../media/image27.jpeg"/><Relationship Id="rId14" Type="http://schemas.openxmlformats.org/officeDocument/2006/relationships/image" Target="../media/image32.jpeg"/></Relationships>
</file>

<file path=ppt/slides/_rels/slide15.xml.rels><?xml version="1.0" encoding="UTF-8" standalone="yes"?>
<Relationships xmlns="http://schemas.openxmlformats.org/package/2006/relationships"><Relationship Id="rId3" Type="http://schemas.openxmlformats.org/officeDocument/2006/relationships/hyperlink" Target="https://www.cdc.gov/bird-flu/avian-timeline/2020s.html"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www.cdc.gov/bird-flu/avian-timeline/2020s.html"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hyperlink" Target="https://pixabay.com/en/cow-animal-cow-head-cows-cattle-277727/"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hyperlink" Target="https://pixabay.com/en/cow-animal-cow-head-cows-cattle-277727/"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svg"/></Relationships>
</file>

<file path=ppt/slides/_rels/slide27.xml.rels><?xml version="1.0" encoding="UTF-8" standalone="yes"?>
<Relationships xmlns="http://schemas.openxmlformats.org/package/2006/relationships"><Relationship Id="rId3" Type="http://schemas.openxmlformats.org/officeDocument/2006/relationships/hyperlink" Target="https://pixabay.com/en/trash-trash-cans-can-bin-garbage-1005249/" TargetMode="External"/><Relationship Id="rId7" Type="http://schemas.openxmlformats.org/officeDocument/2006/relationships/image" Target="../media/image55.jpeg"/><Relationship Id="rId2" Type="http://schemas.openxmlformats.org/officeDocument/2006/relationships/image" Target="../media/image51.jpeg"/><Relationship Id="rId1" Type="http://schemas.openxmlformats.org/officeDocument/2006/relationships/slideLayout" Target="../slideLayouts/slideLayout2.xml"/><Relationship Id="rId6" Type="http://schemas.openxmlformats.org/officeDocument/2006/relationships/image" Target="../media/image54.jpeg"/><Relationship Id="rId5" Type="http://schemas.openxmlformats.org/officeDocument/2006/relationships/image" Target="../media/image53.png"/><Relationship Id="rId4" Type="http://schemas.openxmlformats.org/officeDocument/2006/relationships/image" Target="../media/image52.png"/></Relationships>
</file>

<file path=ppt/slides/_rels/slide2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57.svg"/></Relationships>
</file>

<file path=ppt/slides/_rels/slide2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59.svg"/></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66.sv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64.svg"/><Relationship Id="rId5" Type="http://schemas.openxmlformats.org/officeDocument/2006/relationships/image" Target="../media/image63.png"/><Relationship Id="rId4" Type="http://schemas.openxmlformats.org/officeDocument/2006/relationships/image" Target="../media/image62.svg"/><Relationship Id="rId9" Type="http://schemas.openxmlformats.org/officeDocument/2006/relationships/image" Target="../media/image67.svg"/></Relationships>
</file>

<file path=ppt/slides/_rels/slide31.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hyperlink" Target="https://www.who.int/westernpacific/wpro-emergencies/surveillance/avian-influenza" TargetMode="External"/><Relationship Id="rId3" Type="http://schemas.openxmlformats.org/officeDocument/2006/relationships/hyperlink" Target="https://maskbloc.org/" TargetMode="External"/><Relationship Id="rId7" Type="http://schemas.openxmlformats.org/officeDocument/2006/relationships/hyperlink" Target="https://calnonprofits.org/urgent-action-alert-oppose-h-r-9495-to-protect-nonprofits/" TargetMode="External"/><Relationship Id="rId12" Type="http://schemas.openxmlformats.org/officeDocument/2006/relationships/hyperlink" Target="https://www.nih.gov/news-events/nih-research-matters/learning-what-h5n1-needs-spread" TargetMode="External"/><Relationship Id="rId17" Type="http://schemas.openxmlformats.org/officeDocument/2006/relationships/image" Target="../media/image71.svg"/><Relationship Id="rId2" Type="http://schemas.openxmlformats.org/officeDocument/2006/relationships/notesSlide" Target="../notesSlides/notesSlide23.xml"/><Relationship Id="rId16" Type="http://schemas.openxmlformats.org/officeDocument/2006/relationships/image" Target="../media/image70.png"/><Relationship Id="rId1" Type="http://schemas.openxmlformats.org/officeDocument/2006/relationships/slideLayout" Target="../slideLayouts/slideLayout2.xml"/><Relationship Id="rId6" Type="http://schemas.openxmlformats.org/officeDocument/2006/relationships/hyperlink" Target="https://publichealthcollaborative.org/topics/h5n1-bird-flu/" TargetMode="External"/><Relationship Id="rId11" Type="http://schemas.openxmlformats.org/officeDocument/2006/relationships/hyperlink" Target="https://www.aphis.usda.gov/livestock-poultry-disease/avian/avian-influenza/hpai-detections/commercial-backyard-flocks" TargetMode="External"/><Relationship Id="rId5" Type="http://schemas.openxmlformats.org/officeDocument/2006/relationships/hyperlink" Target="https://peoplescdc.org/" TargetMode="External"/><Relationship Id="rId15" Type="http://schemas.openxmlformats.org/officeDocument/2006/relationships/hyperlink" Target="https://www.senate.gov/senators/senators-contact.htm" TargetMode="External"/><Relationship Id="rId10" Type="http://schemas.openxmlformats.org/officeDocument/2006/relationships/hyperlink" Target="https://www.cdc.gov/bird-flu/situation-summary/index.html?CDC_AA_refVal=https%3A%2F%2Fwww.cdc.gov%2Fbird-flu%2Fphp%2Favian-flu-summary%2Findex.html" TargetMode="External"/><Relationship Id="rId4" Type="http://schemas.openxmlformats.org/officeDocument/2006/relationships/hyperlink" Target="https://longcovidjustice.org/" TargetMode="External"/><Relationship Id="rId9" Type="http://schemas.openxmlformats.org/officeDocument/2006/relationships/image" Target="../media/image69.svg"/><Relationship Id="rId14" Type="http://schemas.openxmlformats.org/officeDocument/2006/relationships/hyperlink" Target="https://www.bloomberg.com/opinion/articles/2024-11-15/bird-flu-overlapping-flu-season-could-make-h5n1-more-dangerous"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73.svg"/></Relationships>
</file>

<file path=ppt/slides/_rels/slide33.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hyperlink" Target="http://www.thecuckoonest.org" TargetMode="External"/><Relationship Id="rId2" Type="http://schemas.openxmlformats.org/officeDocument/2006/relationships/image" Target="../media/image3.png"/><Relationship Id="rId1" Type="http://schemas.openxmlformats.org/officeDocument/2006/relationships/slideLayout" Target="../slideLayouts/slideLayout3.xml"/><Relationship Id="rId6" Type="http://schemas.openxmlformats.org/officeDocument/2006/relationships/image" Target="../media/image6.png"/><Relationship Id="rId5" Type="http://schemas.openxmlformats.org/officeDocument/2006/relationships/image" Target="../media/image76.svg"/><Relationship Id="rId4" Type="http://schemas.openxmlformats.org/officeDocument/2006/relationships/image" Target="../media/image75.png"/></Relationships>
</file>

<file path=ppt/slides/_rels/slide35.xml.rels><?xml version="1.0" encoding="UTF-8" standalone="yes"?>
<Relationships xmlns="http://schemas.openxmlformats.org/package/2006/relationships"><Relationship Id="rId8" Type="http://schemas.openxmlformats.org/officeDocument/2006/relationships/hyperlink" Target="https://www.nih.gov/news-events/research-involving-potential-pandemic-pathogens#:~:text=Potential%20pandemic%20pathogens%20(PPPs)%20are,and%2For%20mortality%20in%20humans" TargetMode="External"/><Relationship Id="rId13" Type="http://schemas.openxmlformats.org/officeDocument/2006/relationships/hyperlink" Target="https://www.cidrap.umn.edu/avian-influenza-bird-flu/study-suggests-earlier-us-licensed-h5n1-vaccines-prompt-antibodies-current" TargetMode="External"/><Relationship Id="rId18" Type="http://schemas.openxmlformats.org/officeDocument/2006/relationships/hyperlink" Target="https://www.nature.com/articles/d41586-024-02170-6" TargetMode="External"/><Relationship Id="rId3" Type="http://schemas.openxmlformats.org/officeDocument/2006/relationships/hyperlink" Target="https://www.nytimes.com/2024/12/06/health/usda-bird-flu-milk-testing.html?smid=nytcore-ios-share&amp;referringSource=articleShare" TargetMode="External"/><Relationship Id="rId7" Type="http://schemas.openxmlformats.org/officeDocument/2006/relationships/hyperlink" Target="https://phys.org/news/2024-11-elephant-avian-flu-outbreak-transmission.html" TargetMode="External"/><Relationship Id="rId12" Type="http://schemas.openxmlformats.org/officeDocument/2006/relationships/hyperlink" Target="https://www.reuters.com/business/healthcare-pharmaceuticals/chicken-culling-disposal-raise-concern-bird-flu-spreads-2024-07-18/#:~:text=About%2095%20million%20chickens%2C%20turkeys,virus%20is%20on%20a%20farm" TargetMode="External"/><Relationship Id="rId17" Type="http://schemas.openxmlformats.org/officeDocument/2006/relationships/hyperlink" Target="https://isabellacisneros.substack.com/p/the-flying-flu-updates-on-a-mutating?r=337qpp&amp;utm_medium=ios&amp;triedRedirect=true" TargetMode="External"/><Relationship Id="rId2" Type="http://schemas.openxmlformats.org/officeDocument/2006/relationships/notesSlide" Target="../notesSlides/notesSlide25.xml"/><Relationship Id="rId16" Type="http://schemas.openxmlformats.org/officeDocument/2006/relationships/hyperlink" Target="https://pubmed.ncbi.nlm.nih.gov/25007845/#:~:text=Reassortment%20is%20the%20process%20by,viruses%20co%2Dinfect%20a%20cell" TargetMode="External"/><Relationship Id="rId1" Type="http://schemas.openxmlformats.org/officeDocument/2006/relationships/slideLayout" Target="../slideLayouts/slideLayout2.xml"/><Relationship Id="rId6" Type="http://schemas.openxmlformats.org/officeDocument/2006/relationships/hyperlink" Target="https://open.substack.com/pub/isabellacisneros/p/the-flying-flu-updates-on-a-mutating?r=337qpp&amp;utm_medium=ios" TargetMode="External"/><Relationship Id="rId11" Type="http://schemas.openxmlformats.org/officeDocument/2006/relationships/hyperlink" Target="https://bsky.app/profile/patriottakes.bsky.social/post/3lbj3jj76gk2v" TargetMode="External"/><Relationship Id="rId5" Type="http://schemas.openxmlformats.org/officeDocument/2006/relationships/hyperlink" Target="https://www.nytimes.com/2024/11/19/opinion/bird-flu-disease-outbreak.html?unlocked_article_code=1.ck4.hG1S.oLSH1v-xeyxx&amp;smid=nytcore-ios-share&amp;referringSource=articleShare" TargetMode="External"/><Relationship Id="rId15" Type="http://schemas.openxmlformats.org/officeDocument/2006/relationships/hyperlink" Target="https://www.cdc.gov/swine-flu/variant-flu-in-humans/index.html" TargetMode="External"/><Relationship Id="rId10" Type="http://schemas.openxmlformats.org/officeDocument/2006/relationships/hyperlink" Target="https://amp.cnn.com/cnn/2024/11/21/health/bird-flu-virus-mutations-canada-teen" TargetMode="External"/><Relationship Id="rId19" Type="http://schemas.openxmlformats.org/officeDocument/2006/relationships/hyperlink" Target="https://youtu.be/d8PndpFPL8g?si=SBhzthpGoAhrl6-Q%20%20Love%20this%20new%20video%20from%20Hank%20Green,%20which%20contextualizes%20our%20current%20state%20in%20history%20and%20emphasizes%20the%20importance%20of%20conveying%20truth%20with%20humanity%20rather%20than%20inaccessible%20formality" TargetMode="External"/><Relationship Id="rId4" Type="http://schemas.openxmlformats.org/officeDocument/2006/relationships/hyperlink" Target="https://www.nytimes.com/2024/11/29/opinion/bird-flu-pandemic.html?unlocked_article_code=1.e04.N4VP.Ky4E_r1T3K8b&amp;smid=url-share" TargetMode="External"/><Relationship Id="rId9" Type="http://schemas.openxmlformats.org/officeDocument/2006/relationships/hyperlink" Target="https://www.publichealth.columbia.edu/news/epidemic-endemic-pandemic-what-are-differences" TargetMode="External"/><Relationship Id="rId14" Type="http://schemas.openxmlformats.org/officeDocument/2006/relationships/hyperlink" Target="https://www.npr.org/2024/10/30/nx-s1-5172615/bird-flu-pig-oregon-first-infection-h5n1" TargetMode="External"/></Relationships>
</file>

<file path=ppt/slides/_rels/slide36.xml.rels><?xml version="1.0" encoding="UTF-8" standalone="yes"?>
<Relationships xmlns="http://schemas.openxmlformats.org/package/2006/relationships"><Relationship Id="rId8" Type="http://schemas.openxmlformats.org/officeDocument/2006/relationships/hyperlink" Target="https://www.cidrap.umn.edu/avian-influenza-bird-flu/cdc-urges-livestock-workers-get-seasonal-flu-vaccine-cut-pandemic-risk" TargetMode="External"/><Relationship Id="rId13" Type="http://schemas.openxmlformats.org/officeDocument/2006/relationships/hyperlink" Target="https://www.aphis.usda.gov/livestock-poultry-disease/avian/avian-influenza/hpai-detections/wild-birds" TargetMode="External"/><Relationship Id="rId3" Type="http://schemas.openxmlformats.org/officeDocument/2006/relationships/hyperlink" Target="https://www.ufwfoundation.org/" TargetMode="External"/><Relationship Id="rId7" Type="http://schemas.openxmlformats.org/officeDocument/2006/relationships/hyperlink" Target="https://www.cdc.gov/bird-flu/prevention/index.html" TargetMode="External"/><Relationship Id="rId12" Type="http://schemas.openxmlformats.org/officeDocument/2006/relationships/hyperlink" Target="https://www.cdc.gov/bird-flu/situation-summary/inhumans.html" TargetMode="External"/><Relationship Id="rId17" Type="http://schemas.openxmlformats.org/officeDocument/2006/relationships/hyperlink" Target="http://www.thecuckoonest.org" TargetMode="External"/><Relationship Id="rId2" Type="http://schemas.openxmlformats.org/officeDocument/2006/relationships/hyperlink" Target="https://californiafarmworkers.org/" TargetMode="External"/><Relationship Id="rId16" Type="http://schemas.openxmlformats.org/officeDocument/2006/relationships/hyperlink" Target="https://sdgs.un.org/goals" TargetMode="External"/><Relationship Id="rId1" Type="http://schemas.openxmlformats.org/officeDocument/2006/relationships/slideLayout" Target="../slideLayouts/slideLayout2.xml"/><Relationship Id="rId6" Type="http://schemas.openxmlformats.org/officeDocument/2006/relationships/hyperlink" Target="https://foodtank.com/news/2021/03/organizations-supporting-farm-and-food-workers/" TargetMode="External"/><Relationship Id="rId11" Type="http://schemas.openxmlformats.org/officeDocument/2006/relationships/hyperlink" Target="https://www.cdc.gov/flu/about/viruses-types.html" TargetMode="External"/><Relationship Id="rId5" Type="http://schemas.openxmlformats.org/officeDocument/2006/relationships/hyperlink" Target="https://edd.ca.gov/en/jobs_and_training/Migrant_and_Seasonal_Farm_Worker_Outreach_Program/" TargetMode="External"/><Relationship Id="rId15" Type="http://schemas.openxmlformats.org/officeDocument/2006/relationships/hyperlink" Target="https://www.unmc.edu/healthsecurity/transmission/2024/06/18/bird-flu-swine-flu-a-guide-to-h5n1-viruses-and-beyond/" TargetMode="External"/><Relationship Id="rId10" Type="http://schemas.openxmlformats.org/officeDocument/2006/relationships/hyperlink" Target="https://data.who.int/dashboards/covid19/cases?n=c" TargetMode="External"/><Relationship Id="rId4" Type="http://schemas.openxmlformats.org/officeDocument/2006/relationships/hyperlink" Target="https://farmworkerfamily.org/" TargetMode="External"/><Relationship Id="rId9" Type="http://schemas.openxmlformats.org/officeDocument/2006/relationships/hyperlink" Target="https://www.who.int/news-room/questions-and-answers/item/influenza-h5n1" TargetMode="External"/><Relationship Id="rId14" Type="http://schemas.openxmlformats.org/officeDocument/2006/relationships/hyperlink" Target="https://www.cdc.gov/bird-flu/situation-summary/data-map-wild-birds.html"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5.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Title: H5N1 Flu Over the Cuckoo Nest"/>
          <p:cNvSpPr>
            <a:spLocks noGrp="1"/>
          </p:cNvSpPr>
          <p:nvPr>
            <p:ph type="ctrTitle"/>
          </p:nvPr>
        </p:nvSpPr>
        <p:spPr>
          <a:xfrm>
            <a:off x="911860" y="696703"/>
            <a:ext cx="10368280" cy="1438412"/>
          </a:xfrm>
        </p:spPr>
        <p:txBody>
          <a:bodyPr>
            <a:normAutofit/>
          </a:bodyPr>
          <a:lstStyle/>
          <a:p>
            <a:r>
              <a:rPr lang="en-US" sz="5300"/>
              <a:t>H5N1 Flu Over The Cuckoo Nest:</a:t>
            </a:r>
            <a:endParaRPr lang="en-US" sz="6700"/>
          </a:p>
        </p:txBody>
      </p:sp>
      <p:sp>
        <p:nvSpPr>
          <p:cNvPr id="3" name="Subtitle 2" descr="Subtitle: A Brief Guide to the current bird flu situation and recommendations to keep your community and yourself safe."/>
          <p:cNvSpPr>
            <a:spLocks noGrp="1"/>
          </p:cNvSpPr>
          <p:nvPr>
            <p:ph type="subTitle" idx="1"/>
          </p:nvPr>
        </p:nvSpPr>
        <p:spPr>
          <a:xfrm>
            <a:off x="812799" y="2097418"/>
            <a:ext cx="10850939" cy="1295105"/>
          </a:xfrm>
        </p:spPr>
        <p:txBody>
          <a:bodyPr vert="horz" lIns="91440" tIns="45720" rIns="91440" bIns="45720" rtlCol="0" anchor="t">
            <a:normAutofit/>
          </a:bodyPr>
          <a:lstStyle/>
          <a:p>
            <a:r>
              <a:rPr lang="en-US" sz="2800"/>
              <a:t>A brief guide to the current Bird Flu situation and recommendations to keep your community and yourself safe.</a:t>
            </a:r>
          </a:p>
        </p:txBody>
      </p:sp>
      <p:grpSp>
        <p:nvGrpSpPr>
          <p:cNvPr id="8" name="Group 7" descr="Seminar Title: Bird Flu Basics">
            <a:extLst>
              <a:ext uri="{FF2B5EF4-FFF2-40B4-BE49-F238E27FC236}">
                <a16:creationId xmlns:a16="http://schemas.microsoft.com/office/drawing/2014/main" id="{0803322F-4281-693F-6CB0-9F481ADDED80}"/>
              </a:ext>
            </a:extLst>
          </p:cNvPr>
          <p:cNvGrpSpPr/>
          <p:nvPr/>
        </p:nvGrpSpPr>
        <p:grpSpPr>
          <a:xfrm>
            <a:off x="3645817" y="3385697"/>
            <a:ext cx="9641840" cy="1727200"/>
            <a:chOff x="1338278" y="2672080"/>
            <a:chExt cx="9641840" cy="1727200"/>
          </a:xfrm>
        </p:grpSpPr>
        <p:sp>
          <p:nvSpPr>
            <p:cNvPr id="5" name="Rectangle 4">
              <a:extLst>
                <a:ext uri="{FF2B5EF4-FFF2-40B4-BE49-F238E27FC236}">
                  <a16:creationId xmlns:a16="http://schemas.microsoft.com/office/drawing/2014/main" id="{C9661E3F-0EA5-263C-231C-7B503C1603CD}"/>
                </a:ext>
              </a:extLst>
            </p:cNvPr>
            <p:cNvSpPr/>
            <p:nvPr/>
          </p:nvSpPr>
          <p:spPr>
            <a:xfrm>
              <a:off x="3267409" y="2672080"/>
              <a:ext cx="5783579" cy="1727200"/>
            </a:xfrm>
            <a:prstGeom prst="rect">
              <a:avLst/>
            </a:prstGeom>
            <a:solidFill>
              <a:schemeClr val="bg1"/>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descr="Bird Flu Basics">
              <a:extLst>
                <a:ext uri="{FF2B5EF4-FFF2-40B4-BE49-F238E27FC236}">
                  <a16:creationId xmlns:a16="http://schemas.microsoft.com/office/drawing/2014/main" id="{071E4550-E013-198D-EF38-A98D66C51975}"/>
                </a:ext>
              </a:extLst>
            </p:cNvPr>
            <p:cNvSpPr txBox="1">
              <a:spLocks/>
            </p:cNvSpPr>
            <p:nvPr/>
          </p:nvSpPr>
          <p:spPr>
            <a:xfrm>
              <a:off x="1338278" y="2938780"/>
              <a:ext cx="9641840" cy="1193800"/>
            </a:xfrm>
            <a:prstGeom prst="rect">
              <a:avLst/>
            </a:prstGeom>
            <a:ln>
              <a:noFill/>
            </a:ln>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6700">
                  <a:solidFill>
                    <a:schemeClr val="accent1"/>
                  </a:solidFill>
                </a:rPr>
                <a:t>Bird Flu Basics</a:t>
              </a:r>
            </a:p>
          </p:txBody>
        </p:sp>
      </p:grpSp>
      <p:grpSp>
        <p:nvGrpSpPr>
          <p:cNvPr id="13" name="Group 12" descr="Cartoon image of a brown cuckoo clock, with the yellow bird coughing purple virus.">
            <a:extLst>
              <a:ext uri="{FF2B5EF4-FFF2-40B4-BE49-F238E27FC236}">
                <a16:creationId xmlns:a16="http://schemas.microsoft.com/office/drawing/2014/main" id="{3501B03D-9772-7E0F-E791-0304C85D1977}"/>
              </a:ext>
              <a:ext uri="{C183D7F6-B498-43B3-948B-1728B52AA6E4}">
                <adec:decorative xmlns:adec="http://schemas.microsoft.com/office/drawing/2017/decorative" val="0"/>
              </a:ext>
            </a:extLst>
          </p:cNvPr>
          <p:cNvGrpSpPr/>
          <p:nvPr/>
        </p:nvGrpSpPr>
        <p:grpSpPr>
          <a:xfrm>
            <a:off x="528262" y="2954192"/>
            <a:ext cx="3930078" cy="2423813"/>
            <a:chOff x="528262" y="2954192"/>
            <a:chExt cx="3930078" cy="2423813"/>
          </a:xfrm>
        </p:grpSpPr>
        <p:sp>
          <p:nvSpPr>
            <p:cNvPr id="6" name="Freeform 5"/>
            <p:cNvSpPr/>
            <p:nvPr/>
          </p:nvSpPr>
          <p:spPr>
            <a:xfrm flipH="1">
              <a:off x="528262" y="2954192"/>
              <a:ext cx="3356660" cy="2423813"/>
            </a:xfrm>
            <a:custGeom>
              <a:avLst/>
              <a:gdLst/>
              <a:ahLst/>
              <a:cxnLst/>
              <a:rect l="l" t="t" r="r" b="b"/>
              <a:pathLst>
                <a:path w="5441058" h="4114800">
                  <a:moveTo>
                    <a:pt x="0" y="0"/>
                  </a:moveTo>
                  <a:lnTo>
                    <a:pt x="5441058" y="0"/>
                  </a:lnTo>
                  <a:lnTo>
                    <a:pt x="5441058"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200"/>
            </a:p>
          </p:txBody>
        </p:sp>
        <p:sp>
          <p:nvSpPr>
            <p:cNvPr id="9" name="Freeform 5">
              <a:extLst>
                <a:ext uri="{FF2B5EF4-FFF2-40B4-BE49-F238E27FC236}">
                  <a16:creationId xmlns:a16="http://schemas.microsoft.com/office/drawing/2014/main" id="{6D58BE3F-EE17-EA56-2B29-53D9B99509F2}"/>
                </a:ext>
              </a:extLst>
            </p:cNvPr>
            <p:cNvSpPr/>
            <p:nvPr/>
          </p:nvSpPr>
          <p:spPr>
            <a:xfrm>
              <a:off x="3884923" y="4034971"/>
              <a:ext cx="382278" cy="372268"/>
            </a:xfrm>
            <a:custGeom>
              <a:avLst/>
              <a:gdLst/>
              <a:ahLst/>
              <a:cxnLst/>
              <a:rect l="l" t="t" r="r" b="b"/>
              <a:pathLst>
                <a:path w="4581627" h="4613659">
                  <a:moveTo>
                    <a:pt x="0" y="0"/>
                  </a:moveTo>
                  <a:lnTo>
                    <a:pt x="4581626" y="0"/>
                  </a:lnTo>
                  <a:lnTo>
                    <a:pt x="4581626" y="4613659"/>
                  </a:lnTo>
                  <a:lnTo>
                    <a:pt x="0" y="4613659"/>
                  </a:lnTo>
                  <a:lnTo>
                    <a:pt x="0" y="0"/>
                  </a:lnTo>
                  <a:close/>
                </a:path>
              </a:pathLst>
            </a:custGeom>
            <a:blipFill>
              <a:blip r:embed="rId5"/>
              <a:stretch>
                <a:fillRect l="-134545" t="-86625"/>
              </a:stretch>
            </a:blipFill>
          </p:spPr>
          <p:txBody>
            <a:bodyPr/>
            <a:lstStyle/>
            <a:p>
              <a:endParaRPr lang="en-US"/>
            </a:p>
          </p:txBody>
        </p:sp>
        <p:sp>
          <p:nvSpPr>
            <p:cNvPr id="10" name="Freeform 5">
              <a:extLst>
                <a:ext uri="{FF2B5EF4-FFF2-40B4-BE49-F238E27FC236}">
                  <a16:creationId xmlns:a16="http://schemas.microsoft.com/office/drawing/2014/main" id="{E3D5C9CB-7E3E-20FB-1FA0-E6E67F6A9802}"/>
                </a:ext>
              </a:extLst>
            </p:cNvPr>
            <p:cNvSpPr/>
            <p:nvPr/>
          </p:nvSpPr>
          <p:spPr>
            <a:xfrm>
              <a:off x="4076062" y="4439742"/>
              <a:ext cx="382278" cy="372268"/>
            </a:xfrm>
            <a:custGeom>
              <a:avLst/>
              <a:gdLst/>
              <a:ahLst/>
              <a:cxnLst/>
              <a:rect l="l" t="t" r="r" b="b"/>
              <a:pathLst>
                <a:path w="4581627" h="4613659">
                  <a:moveTo>
                    <a:pt x="0" y="0"/>
                  </a:moveTo>
                  <a:lnTo>
                    <a:pt x="4581626" y="0"/>
                  </a:lnTo>
                  <a:lnTo>
                    <a:pt x="4581626" y="4613659"/>
                  </a:lnTo>
                  <a:lnTo>
                    <a:pt x="0" y="4613659"/>
                  </a:lnTo>
                  <a:lnTo>
                    <a:pt x="0" y="0"/>
                  </a:lnTo>
                  <a:close/>
                </a:path>
              </a:pathLst>
            </a:custGeom>
            <a:blipFill>
              <a:blip r:embed="rId5"/>
              <a:stretch>
                <a:fillRect l="-134545" t="-86625"/>
              </a:stretch>
            </a:blipFill>
          </p:spPr>
          <p:txBody>
            <a:bodyPr/>
            <a:lstStyle/>
            <a:p>
              <a:endParaRPr lang="en-US"/>
            </a:p>
          </p:txBody>
        </p:sp>
        <p:sp>
          <p:nvSpPr>
            <p:cNvPr id="11" name="Freeform 5">
              <a:extLst>
                <a:ext uri="{FF2B5EF4-FFF2-40B4-BE49-F238E27FC236}">
                  <a16:creationId xmlns:a16="http://schemas.microsoft.com/office/drawing/2014/main" id="{91485E09-CB2E-7A3C-FB11-42D333E3B451}"/>
                </a:ext>
              </a:extLst>
            </p:cNvPr>
            <p:cNvSpPr/>
            <p:nvPr/>
          </p:nvSpPr>
          <p:spPr>
            <a:xfrm>
              <a:off x="3821403" y="4389487"/>
              <a:ext cx="229878" cy="252371"/>
            </a:xfrm>
            <a:custGeom>
              <a:avLst/>
              <a:gdLst/>
              <a:ahLst/>
              <a:cxnLst/>
              <a:rect l="l" t="t" r="r" b="b"/>
              <a:pathLst>
                <a:path w="4581627" h="4613659">
                  <a:moveTo>
                    <a:pt x="0" y="0"/>
                  </a:moveTo>
                  <a:lnTo>
                    <a:pt x="4581626" y="0"/>
                  </a:lnTo>
                  <a:lnTo>
                    <a:pt x="4581626" y="4613659"/>
                  </a:lnTo>
                  <a:lnTo>
                    <a:pt x="0" y="4613659"/>
                  </a:lnTo>
                  <a:lnTo>
                    <a:pt x="0" y="0"/>
                  </a:lnTo>
                  <a:close/>
                </a:path>
              </a:pathLst>
            </a:custGeom>
            <a:blipFill>
              <a:blip r:embed="rId5"/>
              <a:stretch>
                <a:fillRect l="-134545" t="-86625"/>
              </a:stretch>
            </a:blipFill>
          </p:spPr>
          <p:txBody>
            <a:bodyPr/>
            <a:lstStyle/>
            <a:p>
              <a:endParaRPr lang="en-US"/>
            </a:p>
          </p:txBody>
        </p:sp>
      </p:grpSp>
      <p:pic>
        <p:nvPicPr>
          <p:cNvPr id="15" name="Picture 14" descr="A bird on a branch&#10;&#10;AI-generated content may be incorrect.">
            <a:extLst>
              <a:ext uri="{FF2B5EF4-FFF2-40B4-BE49-F238E27FC236}">
                <a16:creationId xmlns:a16="http://schemas.microsoft.com/office/drawing/2014/main" id="{AB4EE90E-54B8-0060-1A82-908382B0AD66}"/>
              </a:ext>
            </a:extLst>
          </p:cNvPr>
          <p:cNvPicPr>
            <a:picLocks noChangeAspect="1"/>
          </p:cNvPicPr>
          <p:nvPr/>
        </p:nvPicPr>
        <p:blipFill>
          <a:blip r:embed="rId6"/>
          <a:srcRect r="5361" b="1058"/>
          <a:stretch/>
        </p:blipFill>
        <p:spPr>
          <a:xfrm>
            <a:off x="9297290" y="5868960"/>
            <a:ext cx="2706226" cy="956308"/>
          </a:xfrm>
          <a:prstGeom prst="rect">
            <a:avLst/>
          </a:prstGeom>
          <a:ln>
            <a:noFill/>
          </a:ln>
        </p:spPr>
      </p:pic>
      <p:sp>
        <p:nvSpPr>
          <p:cNvPr id="16" name="TextBox 15">
            <a:extLst>
              <a:ext uri="{FF2B5EF4-FFF2-40B4-BE49-F238E27FC236}">
                <a16:creationId xmlns:a16="http://schemas.microsoft.com/office/drawing/2014/main" id="{C83E6EA9-FDA4-C0DF-2876-D0E1D2C8A064}"/>
              </a:ext>
            </a:extLst>
          </p:cNvPr>
          <p:cNvSpPr txBox="1"/>
          <p:nvPr/>
        </p:nvSpPr>
        <p:spPr>
          <a:xfrm>
            <a:off x="95250" y="6349999"/>
            <a:ext cx="281516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ea typeface="Calibri"/>
                <a:cs typeface="Calibri"/>
                <a:hlinkClick r:id="rId7"/>
              </a:rPr>
              <a:t>www.thecuckoonest.org</a:t>
            </a:r>
            <a:r>
              <a:rPr lang="en-US" dirty="0">
                <a:ea typeface="Calibri"/>
                <a:cs typeface="Calibri"/>
              </a:rPr>
              <a:t> </a:t>
            </a:r>
            <a:endParaRPr lang="en-US"/>
          </a:p>
        </p:txBody>
      </p:sp>
    </p:spTree>
    <p:extLst>
      <p:ext uri="{BB962C8B-B14F-4D97-AF65-F5344CB8AC3E}">
        <p14:creationId xmlns:p14="http://schemas.microsoft.com/office/powerpoint/2010/main" val="10985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22EDD2-B7BE-CADB-E480-2944225726C0}"/>
            </a:ext>
          </a:extLst>
        </p:cNvPr>
        <p:cNvGrpSpPr/>
        <p:nvPr/>
      </p:nvGrpSpPr>
      <p:grpSpPr>
        <a:xfrm>
          <a:off x="0" y="0"/>
          <a:ext cx="0" cy="0"/>
          <a:chOff x="0" y="0"/>
          <a:chExt cx="0" cy="0"/>
        </a:xfrm>
      </p:grpSpPr>
      <p:sp>
        <p:nvSpPr>
          <p:cNvPr id="2" name="TextBox 1" descr="Subtitle: Highly Pathogenic Avian Influenza (HPAI)​">
            <a:extLst>
              <a:ext uri="{FF2B5EF4-FFF2-40B4-BE49-F238E27FC236}">
                <a16:creationId xmlns:a16="http://schemas.microsoft.com/office/drawing/2014/main" id="{C8523B87-AD90-B818-19AE-045EF4F04D97}"/>
              </a:ext>
            </a:extLst>
          </p:cNvPr>
          <p:cNvSpPr txBox="1"/>
          <p:nvPr/>
        </p:nvSpPr>
        <p:spPr>
          <a:xfrm>
            <a:off x="2227769" y="1085103"/>
            <a:ext cx="7731760" cy="523220"/>
          </a:xfrm>
          <a:prstGeom prst="rect">
            <a:avLst/>
          </a:prstGeom>
          <a:noFill/>
        </p:spPr>
        <p:txBody>
          <a:bodyPr wrap="square" rtlCol="0">
            <a:spAutoFit/>
          </a:bodyPr>
          <a:lstStyle/>
          <a:p>
            <a:pPr algn="ctr"/>
            <a:r>
              <a:rPr lang="en-US" sz="2800">
                <a:latin typeface="+mj-lt"/>
              </a:rPr>
              <a:t>Highly Pathogenic Avian Influenza (HPAI)</a:t>
            </a:r>
          </a:p>
        </p:txBody>
      </p:sp>
      <p:sp>
        <p:nvSpPr>
          <p:cNvPr id="20" name="Title 19" descr="Title: What is Bird Flu?">
            <a:extLst>
              <a:ext uri="{FF2B5EF4-FFF2-40B4-BE49-F238E27FC236}">
                <a16:creationId xmlns:a16="http://schemas.microsoft.com/office/drawing/2014/main" id="{91C69171-34E7-B624-D2A0-98887818F432}"/>
              </a:ext>
            </a:extLst>
          </p:cNvPr>
          <p:cNvSpPr>
            <a:spLocks noGrp="1"/>
          </p:cNvSpPr>
          <p:nvPr>
            <p:ph type="title"/>
          </p:nvPr>
        </p:nvSpPr>
        <p:spPr/>
        <p:txBody>
          <a:bodyPr>
            <a:normAutofit fontScale="90000"/>
          </a:bodyPr>
          <a:lstStyle/>
          <a:p>
            <a:r>
              <a:rPr lang="en-US"/>
              <a:t>What is Bird Flu?</a:t>
            </a:r>
          </a:p>
        </p:txBody>
      </p:sp>
      <p:grpSp>
        <p:nvGrpSpPr>
          <p:cNvPr id="11" name="Group 10" descr="This shows the same formula of influenza type A (H5N1). The &quot;A&quot;, &quot;5&quot; and &quot;1&quot; are color coded in light purple, with arrows noting that the type of hemagglutinin is 5 (which tells you the binding affinity) and the neuraminidase type is 1 (which breaks down the cell surface for virus dispersal).">
            <a:extLst>
              <a:ext uri="{FF2B5EF4-FFF2-40B4-BE49-F238E27FC236}">
                <a16:creationId xmlns:a16="http://schemas.microsoft.com/office/drawing/2014/main" id="{9023AAC2-1809-776C-4E76-54E364178871}"/>
              </a:ext>
            </a:extLst>
          </p:cNvPr>
          <p:cNvGrpSpPr/>
          <p:nvPr/>
        </p:nvGrpSpPr>
        <p:grpSpPr>
          <a:xfrm>
            <a:off x="1279728" y="2110336"/>
            <a:ext cx="7182088" cy="2637327"/>
            <a:chOff x="3038020" y="1821504"/>
            <a:chExt cx="7365395" cy="2817251"/>
          </a:xfrm>
        </p:grpSpPr>
        <p:sp>
          <p:nvSpPr>
            <p:cNvPr id="4" name="TextBox 3">
              <a:extLst>
                <a:ext uri="{FF2B5EF4-FFF2-40B4-BE49-F238E27FC236}">
                  <a16:creationId xmlns:a16="http://schemas.microsoft.com/office/drawing/2014/main" id="{BEEF399E-631D-D242-DEA5-88B6CECE1CA9}"/>
                </a:ext>
              </a:extLst>
            </p:cNvPr>
            <p:cNvSpPr txBox="1"/>
            <p:nvPr/>
          </p:nvSpPr>
          <p:spPr>
            <a:xfrm>
              <a:off x="4161884" y="2649674"/>
              <a:ext cx="2635428" cy="1989081"/>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sz="11500"/>
                <a:t>(H</a:t>
              </a:r>
              <a:r>
                <a:rPr lang="en-US" sz="11500">
                  <a:solidFill>
                    <a:schemeClr val="bg2">
                      <a:lumMod val="90000"/>
                    </a:schemeClr>
                  </a:solidFill>
                </a:rPr>
                <a:t>5</a:t>
              </a:r>
            </a:p>
          </p:txBody>
        </p:sp>
        <p:sp>
          <p:nvSpPr>
            <p:cNvPr id="5" name="TextBox 4">
              <a:extLst>
                <a:ext uri="{FF2B5EF4-FFF2-40B4-BE49-F238E27FC236}">
                  <a16:creationId xmlns:a16="http://schemas.microsoft.com/office/drawing/2014/main" id="{E3F8953F-0949-5CA8-125D-1F74607D8B5A}"/>
                </a:ext>
              </a:extLst>
            </p:cNvPr>
            <p:cNvSpPr txBox="1"/>
            <p:nvPr/>
          </p:nvSpPr>
          <p:spPr>
            <a:xfrm>
              <a:off x="6191330" y="2649674"/>
              <a:ext cx="2979154" cy="1989081"/>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sz="11500"/>
                <a:t>N</a:t>
              </a:r>
              <a:r>
                <a:rPr lang="en-US" sz="11500">
                  <a:solidFill>
                    <a:schemeClr val="bg2">
                      <a:lumMod val="90000"/>
                    </a:schemeClr>
                  </a:solidFill>
                </a:rPr>
                <a:t>1</a:t>
              </a:r>
              <a:r>
                <a:rPr lang="en-US" sz="11500"/>
                <a:t>)</a:t>
              </a:r>
              <a:endParaRPr lang="en-US" sz="2000"/>
            </a:p>
          </p:txBody>
        </p:sp>
        <p:sp>
          <p:nvSpPr>
            <p:cNvPr id="6" name="TextBox 5">
              <a:extLst>
                <a:ext uri="{FF2B5EF4-FFF2-40B4-BE49-F238E27FC236}">
                  <a16:creationId xmlns:a16="http://schemas.microsoft.com/office/drawing/2014/main" id="{E322A8D7-DA10-CCF3-2282-ACED5C5CF213}"/>
                </a:ext>
              </a:extLst>
            </p:cNvPr>
            <p:cNvSpPr txBox="1"/>
            <p:nvPr/>
          </p:nvSpPr>
          <p:spPr>
            <a:xfrm>
              <a:off x="4953604" y="4175103"/>
              <a:ext cx="164956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Hemagglutinin</a:t>
              </a:r>
            </a:p>
          </p:txBody>
        </p:sp>
        <p:sp>
          <p:nvSpPr>
            <p:cNvPr id="7" name="TextBox 6">
              <a:extLst>
                <a:ext uri="{FF2B5EF4-FFF2-40B4-BE49-F238E27FC236}">
                  <a16:creationId xmlns:a16="http://schemas.microsoft.com/office/drawing/2014/main" id="{90876E8B-AFE0-C55C-204C-BD9BD7711ACB}"/>
                </a:ext>
              </a:extLst>
            </p:cNvPr>
            <p:cNvSpPr txBox="1"/>
            <p:nvPr/>
          </p:nvSpPr>
          <p:spPr>
            <a:xfrm>
              <a:off x="6697469" y="4175103"/>
              <a:ext cx="164956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Neuraminidase</a:t>
              </a:r>
            </a:p>
          </p:txBody>
        </p:sp>
        <p:grpSp>
          <p:nvGrpSpPr>
            <p:cNvPr id="15" name="Group 14">
              <a:extLst>
                <a:ext uri="{FF2B5EF4-FFF2-40B4-BE49-F238E27FC236}">
                  <a16:creationId xmlns:a16="http://schemas.microsoft.com/office/drawing/2014/main" id="{F62B2221-C0DD-7361-4520-9A8D8A2252B6}"/>
                </a:ext>
              </a:extLst>
            </p:cNvPr>
            <p:cNvGrpSpPr/>
            <p:nvPr/>
          </p:nvGrpSpPr>
          <p:grpSpPr>
            <a:xfrm>
              <a:off x="3038020" y="2618870"/>
              <a:ext cx="1920379" cy="1989081"/>
              <a:chOff x="2598966" y="2451855"/>
              <a:chExt cx="1920379" cy="1989081"/>
            </a:xfrm>
          </p:grpSpPr>
          <p:sp>
            <p:nvSpPr>
              <p:cNvPr id="3" name="TextBox 2">
                <a:extLst>
                  <a:ext uri="{FF2B5EF4-FFF2-40B4-BE49-F238E27FC236}">
                    <a16:creationId xmlns:a16="http://schemas.microsoft.com/office/drawing/2014/main" id="{6F2B6169-CC25-B091-F1A6-1B53A27FB7E6}"/>
                  </a:ext>
                </a:extLst>
              </p:cNvPr>
              <p:cNvSpPr txBox="1"/>
              <p:nvPr/>
            </p:nvSpPr>
            <p:spPr>
              <a:xfrm>
                <a:off x="2598966" y="2451855"/>
                <a:ext cx="1920379" cy="1989081"/>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sz="11500">
                    <a:solidFill>
                      <a:schemeClr val="bg2">
                        <a:lumMod val="90000"/>
                      </a:schemeClr>
                    </a:solidFill>
                  </a:rPr>
                  <a:t>A</a:t>
                </a:r>
              </a:p>
            </p:txBody>
          </p:sp>
          <p:sp>
            <p:nvSpPr>
              <p:cNvPr id="9" name="TextBox 8">
                <a:extLst>
                  <a:ext uri="{FF2B5EF4-FFF2-40B4-BE49-F238E27FC236}">
                    <a16:creationId xmlns:a16="http://schemas.microsoft.com/office/drawing/2014/main" id="{CFEE2635-C661-F3BE-A72E-1A3C6102A301}"/>
                  </a:ext>
                </a:extLst>
              </p:cNvPr>
              <p:cNvSpPr txBox="1"/>
              <p:nvPr/>
            </p:nvSpPr>
            <p:spPr>
              <a:xfrm>
                <a:off x="2623843" y="4008088"/>
                <a:ext cx="164956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Influenza Type</a:t>
                </a:r>
              </a:p>
            </p:txBody>
          </p:sp>
        </p:grpSp>
        <p:sp>
          <p:nvSpPr>
            <p:cNvPr id="17" name="TextBox 16">
              <a:extLst>
                <a:ext uri="{FF2B5EF4-FFF2-40B4-BE49-F238E27FC236}">
                  <a16:creationId xmlns:a16="http://schemas.microsoft.com/office/drawing/2014/main" id="{E8BE8989-F935-8375-CC53-0980DACE9FC3}"/>
                </a:ext>
              </a:extLst>
            </p:cNvPr>
            <p:cNvSpPr txBox="1"/>
            <p:nvPr/>
          </p:nvSpPr>
          <p:spPr>
            <a:xfrm>
              <a:off x="3802818" y="2128900"/>
              <a:ext cx="1635984" cy="369332"/>
            </a:xfrm>
            <a:prstGeom prst="rect">
              <a:avLst/>
            </a:prstGeom>
            <a:noFill/>
          </p:spPr>
          <p:txBody>
            <a:bodyPr wrap="square">
              <a:spAutoFit/>
            </a:bodyPr>
            <a:lstStyle/>
            <a:p>
              <a:r>
                <a:rPr lang="en-US"/>
                <a:t>Binding Affinity </a:t>
              </a:r>
            </a:p>
          </p:txBody>
        </p:sp>
        <p:sp>
          <p:nvSpPr>
            <p:cNvPr id="19" name="TextBox 18">
              <a:extLst>
                <a:ext uri="{FF2B5EF4-FFF2-40B4-BE49-F238E27FC236}">
                  <a16:creationId xmlns:a16="http://schemas.microsoft.com/office/drawing/2014/main" id="{76A2D147-5539-DF51-CBB4-DCC0311B886F}"/>
                </a:ext>
              </a:extLst>
            </p:cNvPr>
            <p:cNvSpPr txBox="1"/>
            <p:nvPr/>
          </p:nvSpPr>
          <p:spPr>
            <a:xfrm>
              <a:off x="8067096" y="1821504"/>
              <a:ext cx="2336319" cy="923330"/>
            </a:xfrm>
            <a:prstGeom prst="rect">
              <a:avLst/>
            </a:prstGeom>
            <a:noFill/>
          </p:spPr>
          <p:txBody>
            <a:bodyPr wrap="square">
              <a:spAutoFit/>
            </a:bodyPr>
            <a:lstStyle/>
            <a:p>
              <a:r>
                <a:rPr lang="en-US"/>
                <a:t>Breaks down cell surface for virus dispersal</a:t>
              </a:r>
            </a:p>
          </p:txBody>
        </p:sp>
        <p:cxnSp>
          <p:nvCxnSpPr>
            <p:cNvPr id="23" name="Straight Arrow Connector 22">
              <a:extLst>
                <a:ext uri="{FF2B5EF4-FFF2-40B4-BE49-F238E27FC236}">
                  <a16:creationId xmlns:a16="http://schemas.microsoft.com/office/drawing/2014/main" id="{510AD200-2431-09D8-1498-1951748AE0BE}"/>
                </a:ext>
              </a:extLst>
            </p:cNvPr>
            <p:cNvCxnSpPr/>
            <p:nvPr/>
          </p:nvCxnSpPr>
          <p:spPr>
            <a:xfrm flipH="1" flipV="1">
              <a:off x="4953604" y="2519041"/>
              <a:ext cx="485198" cy="478802"/>
            </a:xfrm>
            <a:prstGeom prst="straightConnector1">
              <a:avLst/>
            </a:prstGeom>
            <a:ln>
              <a:solidFill>
                <a:schemeClr val="tx2"/>
              </a:solidFill>
              <a:tailEnd type="triangle"/>
            </a:ln>
          </p:spPr>
          <p:style>
            <a:lnRef idx="2">
              <a:schemeClr val="dk1"/>
            </a:lnRef>
            <a:fillRef idx="0">
              <a:schemeClr val="dk1"/>
            </a:fillRef>
            <a:effectRef idx="1">
              <a:schemeClr val="dk1"/>
            </a:effectRef>
            <a:fontRef idx="minor">
              <a:schemeClr val="tx1"/>
            </a:fontRef>
          </p:style>
        </p:cxnSp>
        <p:cxnSp>
          <p:nvCxnSpPr>
            <p:cNvPr id="24" name="Straight Arrow Connector 23">
              <a:extLst>
                <a:ext uri="{FF2B5EF4-FFF2-40B4-BE49-F238E27FC236}">
                  <a16:creationId xmlns:a16="http://schemas.microsoft.com/office/drawing/2014/main" id="{3BC4B080-F3CC-73AA-6988-AE18AA43F8FF}"/>
                </a:ext>
              </a:extLst>
            </p:cNvPr>
            <p:cNvCxnSpPr>
              <a:cxnSpLocks/>
            </p:cNvCxnSpPr>
            <p:nvPr/>
          </p:nvCxnSpPr>
          <p:spPr>
            <a:xfrm flipV="1">
              <a:off x="7705993" y="2519041"/>
              <a:ext cx="324251" cy="541386"/>
            </a:xfrm>
            <a:prstGeom prst="straightConnector1">
              <a:avLst/>
            </a:prstGeom>
            <a:ln>
              <a:solidFill>
                <a:schemeClr val="tx2"/>
              </a:solidFill>
              <a:tailEnd type="triangle"/>
            </a:ln>
          </p:spPr>
          <p:style>
            <a:lnRef idx="2">
              <a:schemeClr val="dk1"/>
            </a:lnRef>
            <a:fillRef idx="0">
              <a:schemeClr val="dk1"/>
            </a:fillRef>
            <a:effectRef idx="1">
              <a:schemeClr val="dk1"/>
            </a:effectRef>
            <a:fontRef idx="minor">
              <a:schemeClr val="tx1"/>
            </a:fontRef>
          </p:style>
        </p:cxnSp>
      </p:grpSp>
      <p:grpSp>
        <p:nvGrpSpPr>
          <p:cNvPr id="10" name="Group 9" descr="There are H5N1 vaccines in development, and there is a stockpile of vaccines for old strains. This is one of the most promising avenues to limit effects of a possible pandemic.​&#10;&#10;There is currently no public vaccination strategy.​&#10;&#10;These words are on a background of a piece of purple paper held up by a strip of tape. A small outline of a vaccine syringe is on the bottom right.">
            <a:extLst>
              <a:ext uri="{FF2B5EF4-FFF2-40B4-BE49-F238E27FC236}">
                <a16:creationId xmlns:a16="http://schemas.microsoft.com/office/drawing/2014/main" id="{E6F04F86-6D93-FE1F-0121-08CFF765967D}"/>
              </a:ext>
            </a:extLst>
          </p:cNvPr>
          <p:cNvGrpSpPr/>
          <p:nvPr/>
        </p:nvGrpSpPr>
        <p:grpSpPr>
          <a:xfrm>
            <a:off x="8944133" y="2322633"/>
            <a:ext cx="3034504" cy="3972818"/>
            <a:chOff x="8944133" y="2322633"/>
            <a:chExt cx="3034504" cy="3972818"/>
          </a:xfrm>
        </p:grpSpPr>
        <p:sp>
          <p:nvSpPr>
            <p:cNvPr id="14" name="Freeform 8">
              <a:extLst>
                <a:ext uri="{FF2B5EF4-FFF2-40B4-BE49-F238E27FC236}">
                  <a16:creationId xmlns:a16="http://schemas.microsoft.com/office/drawing/2014/main" id="{7C3A1AC4-7F8D-E48C-517C-FEA0A7D1BE47}"/>
                </a:ext>
                <a:ext uri="{C183D7F6-B498-43B3-948B-1728B52AA6E4}">
                  <adec:decorative xmlns:adec="http://schemas.microsoft.com/office/drawing/2017/decorative" val="1"/>
                </a:ext>
              </a:extLst>
            </p:cNvPr>
            <p:cNvSpPr/>
            <p:nvPr/>
          </p:nvSpPr>
          <p:spPr>
            <a:xfrm>
              <a:off x="8944133" y="2322633"/>
              <a:ext cx="3034504" cy="3972818"/>
            </a:xfrm>
            <a:custGeom>
              <a:avLst/>
              <a:gdLst/>
              <a:ahLst/>
              <a:cxnLst/>
              <a:rect l="l" t="t" r="r" b="b"/>
              <a:pathLst>
                <a:path w="2386488" h="2626121">
                  <a:moveTo>
                    <a:pt x="0" y="0"/>
                  </a:moveTo>
                  <a:lnTo>
                    <a:pt x="2386488" y="0"/>
                  </a:lnTo>
                  <a:lnTo>
                    <a:pt x="2386488" y="2626121"/>
                  </a:lnTo>
                  <a:lnTo>
                    <a:pt x="0" y="262612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TextBox 7">
              <a:extLst>
                <a:ext uri="{FF2B5EF4-FFF2-40B4-BE49-F238E27FC236}">
                  <a16:creationId xmlns:a16="http://schemas.microsoft.com/office/drawing/2014/main" id="{AAB79382-5590-98C2-3515-E59989C763BA}"/>
                </a:ext>
              </a:extLst>
            </p:cNvPr>
            <p:cNvSpPr txBox="1"/>
            <p:nvPr/>
          </p:nvSpPr>
          <p:spPr>
            <a:xfrm rot="202612">
              <a:off x="9156978" y="3399926"/>
              <a:ext cx="2596606" cy="2677656"/>
            </a:xfrm>
            <a:prstGeom prst="rect">
              <a:avLst/>
            </a:prstGeom>
            <a:noFill/>
          </p:spPr>
          <p:txBody>
            <a:bodyPr wrap="square" rtlCol="0">
              <a:spAutoFit/>
            </a:bodyPr>
            <a:lstStyle/>
            <a:p>
              <a:pPr algn="ctr"/>
              <a:r>
                <a:rPr lang="en-US" sz="1400" b="1" i="1">
                  <a:solidFill>
                    <a:schemeClr val="tx2"/>
                  </a:solidFill>
                  <a:latin typeface="Cavolini" panose="03000502040302020204" pitchFamily="66" charset="0"/>
                  <a:cs typeface="Cavolini" panose="03000502040302020204" pitchFamily="66" charset="0"/>
                </a:rPr>
                <a:t>There are H5N1 vaccines in development, and there is a stockpile of vaccines for old strains. This is one of the most promising avenues to limit effects of a possible pandemic.</a:t>
              </a:r>
            </a:p>
            <a:p>
              <a:pPr algn="ctr"/>
              <a:br>
                <a:rPr lang="en-US" sz="1400" b="1" i="1">
                  <a:solidFill>
                    <a:schemeClr val="tx2"/>
                  </a:solidFill>
                  <a:latin typeface="Cavolini" panose="03000502040302020204" pitchFamily="66" charset="0"/>
                  <a:cs typeface="Cavolini" panose="03000502040302020204" pitchFamily="66" charset="0"/>
                </a:rPr>
              </a:br>
              <a:r>
                <a:rPr lang="en-US" sz="1400" b="1" i="1">
                  <a:solidFill>
                    <a:schemeClr val="tx2"/>
                  </a:solidFill>
                  <a:latin typeface="Cavolini" panose="03000502040302020204" pitchFamily="66" charset="0"/>
                  <a:cs typeface="Cavolini" panose="03000502040302020204" pitchFamily="66" charset="0"/>
                </a:rPr>
                <a:t>There is currently no public vaccination strategy.</a:t>
              </a:r>
              <a:endParaRPr lang="en-US" sz="2000" b="1" i="1">
                <a:solidFill>
                  <a:schemeClr val="tx2"/>
                </a:solidFill>
                <a:latin typeface="Cavolini" panose="03000502040302020204" pitchFamily="66" charset="0"/>
                <a:cs typeface="Cavolini" panose="03000502040302020204" pitchFamily="66" charset="0"/>
              </a:endParaRPr>
            </a:p>
          </p:txBody>
        </p:sp>
        <p:sp>
          <p:nvSpPr>
            <p:cNvPr id="16" name="Freeform 3">
              <a:extLst>
                <a:ext uri="{FF2B5EF4-FFF2-40B4-BE49-F238E27FC236}">
                  <a16:creationId xmlns:a16="http://schemas.microsoft.com/office/drawing/2014/main" id="{CAE936F8-0716-0166-6F85-85FBD2A94879}"/>
                </a:ext>
              </a:extLst>
            </p:cNvPr>
            <p:cNvSpPr/>
            <p:nvPr/>
          </p:nvSpPr>
          <p:spPr>
            <a:xfrm>
              <a:off x="11257694" y="5695571"/>
              <a:ext cx="364666" cy="456161"/>
            </a:xfrm>
            <a:custGeom>
              <a:avLst/>
              <a:gdLst/>
              <a:ahLst/>
              <a:cxnLst/>
              <a:rect l="l" t="t" r="r" b="b"/>
              <a:pathLst>
                <a:path w="4047935" h="4114800">
                  <a:moveTo>
                    <a:pt x="0" y="0"/>
                  </a:moveTo>
                  <a:lnTo>
                    <a:pt x="4047934" y="0"/>
                  </a:lnTo>
                  <a:lnTo>
                    <a:pt x="4047934"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spTree>
    <p:extLst>
      <p:ext uri="{BB962C8B-B14F-4D97-AF65-F5344CB8AC3E}">
        <p14:creationId xmlns:p14="http://schemas.microsoft.com/office/powerpoint/2010/main" val="9019589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9050AEB-3072-203B-EDD0-54066B5FA820}"/>
              </a:ext>
            </a:extLst>
          </p:cNvPr>
          <p:cNvSpPr/>
          <p:nvPr/>
        </p:nvSpPr>
        <p:spPr>
          <a:xfrm>
            <a:off x="421511" y="1169362"/>
            <a:ext cx="11454113" cy="5302028"/>
          </a:xfrm>
          <a:prstGeom prst="rect">
            <a:avLst/>
          </a:prstGeom>
          <a:solidFill>
            <a:srgbClr val="E0E0F4">
              <a:alpha val="30196"/>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descr="Title: Bird Flu: The Basics​">
            <a:extLst>
              <a:ext uri="{FF2B5EF4-FFF2-40B4-BE49-F238E27FC236}">
                <a16:creationId xmlns:a16="http://schemas.microsoft.com/office/drawing/2014/main" id="{3BB67C49-5996-3328-382A-B233EEC06C87}"/>
              </a:ext>
            </a:extLst>
          </p:cNvPr>
          <p:cNvSpPr>
            <a:spLocks noGrp="1"/>
          </p:cNvSpPr>
          <p:nvPr>
            <p:ph type="title"/>
          </p:nvPr>
        </p:nvSpPr>
        <p:spPr/>
        <p:txBody>
          <a:bodyPr>
            <a:normAutofit fontScale="90000"/>
          </a:bodyPr>
          <a:lstStyle/>
          <a:p>
            <a:r>
              <a:rPr lang="en-US"/>
              <a:t>Bird Flu: The Basics</a:t>
            </a:r>
          </a:p>
        </p:txBody>
      </p:sp>
      <p:sp>
        <p:nvSpPr>
          <p:cNvPr id="3" name="Content Placeholder 2" descr="Bird flu is an influenza virus found in wild and commercial birds​.&#10;Other influenza A variants have high mortality (&gt;50%) in reported human cases​, which might be overinflated due to under-detection​.&#10;Bird flu is currently infecting different species of mammals​.">
            <a:extLst>
              <a:ext uri="{FF2B5EF4-FFF2-40B4-BE49-F238E27FC236}">
                <a16:creationId xmlns:a16="http://schemas.microsoft.com/office/drawing/2014/main" id="{779F4878-DCE5-0F30-1114-415443C7F7D1}"/>
              </a:ext>
            </a:extLst>
          </p:cNvPr>
          <p:cNvSpPr>
            <a:spLocks noGrp="1"/>
          </p:cNvSpPr>
          <p:nvPr>
            <p:ph idx="1"/>
          </p:nvPr>
        </p:nvSpPr>
        <p:spPr>
          <a:xfrm>
            <a:off x="919223" y="1825624"/>
            <a:ext cx="3657600" cy="3661225"/>
          </a:xfrm>
        </p:spPr>
        <p:txBody>
          <a:bodyPr vert="horz" lIns="91440" tIns="45720" rIns="91440" bIns="45720" rtlCol="0" anchor="t">
            <a:normAutofit fontScale="85000" lnSpcReduction="10000"/>
          </a:bodyPr>
          <a:lstStyle/>
          <a:p>
            <a:r>
              <a:rPr lang="en-US"/>
              <a:t>Influenza virus found in wild and commercial birds</a:t>
            </a:r>
          </a:p>
          <a:p>
            <a:r>
              <a:rPr lang="en-US"/>
              <a:t>Other influenza A variants have high mortality (&gt;50%) in reported human cases</a:t>
            </a:r>
          </a:p>
          <a:p>
            <a:pPr lvl="1"/>
            <a:r>
              <a:rPr lang="en-US"/>
              <a:t>Might be overinflated due to under-detection</a:t>
            </a:r>
          </a:p>
          <a:p>
            <a:r>
              <a:rPr lang="en-US"/>
              <a:t>Currently infecting different species of mammals</a:t>
            </a:r>
          </a:p>
        </p:txBody>
      </p:sp>
      <p:sp>
        <p:nvSpPr>
          <p:cNvPr id="4" name="Freeform 3">
            <a:extLst>
              <a:ext uri="{FF2B5EF4-FFF2-40B4-BE49-F238E27FC236}">
                <a16:creationId xmlns:a16="http://schemas.microsoft.com/office/drawing/2014/main" id="{0765658A-A49B-446C-F2A6-35ED47808AAF}"/>
              </a:ext>
              <a:ext uri="{C183D7F6-B498-43B3-948B-1728B52AA6E4}">
                <adec:decorative xmlns:adec="http://schemas.microsoft.com/office/drawing/2017/decorative" val="1"/>
              </a:ext>
            </a:extLst>
          </p:cNvPr>
          <p:cNvSpPr/>
          <p:nvPr/>
        </p:nvSpPr>
        <p:spPr>
          <a:xfrm>
            <a:off x="4430931" y="3532953"/>
            <a:ext cx="3330137" cy="2743200"/>
          </a:xfrm>
          <a:custGeom>
            <a:avLst/>
            <a:gdLst/>
            <a:ahLst/>
            <a:cxnLst/>
            <a:rect l="l" t="t" r="r" b="b"/>
            <a:pathLst>
              <a:path w="4995205" h="4114800">
                <a:moveTo>
                  <a:pt x="0" y="0"/>
                </a:moveTo>
                <a:lnTo>
                  <a:pt x="4995205" y="0"/>
                </a:lnTo>
                <a:lnTo>
                  <a:pt x="4995205"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200"/>
          </a:p>
        </p:txBody>
      </p:sp>
      <p:sp>
        <p:nvSpPr>
          <p:cNvPr id="8" name="TextBox 7" descr="What is Bird Flu?​">
            <a:extLst>
              <a:ext uri="{FF2B5EF4-FFF2-40B4-BE49-F238E27FC236}">
                <a16:creationId xmlns:a16="http://schemas.microsoft.com/office/drawing/2014/main" id="{260F4507-69CC-553E-EFF5-BE34E3E5EC5F}"/>
              </a:ext>
            </a:extLst>
          </p:cNvPr>
          <p:cNvSpPr txBox="1"/>
          <p:nvPr/>
        </p:nvSpPr>
        <p:spPr>
          <a:xfrm>
            <a:off x="838200" y="1169362"/>
            <a:ext cx="3657599" cy="523220"/>
          </a:xfrm>
          <a:prstGeom prst="rect">
            <a:avLst/>
          </a:prstGeom>
          <a:noFill/>
        </p:spPr>
        <p:txBody>
          <a:bodyPr wrap="square" rtlCol="0">
            <a:spAutoFit/>
          </a:bodyPr>
          <a:lstStyle/>
          <a:p>
            <a:pPr algn="ctr"/>
            <a:r>
              <a:rPr lang="en-US" sz="2800" b="1" u="sng">
                <a:latin typeface="+mj-lt"/>
              </a:rPr>
              <a:t>What is Bird Flu?</a:t>
            </a:r>
          </a:p>
        </p:txBody>
      </p:sp>
      <p:sp>
        <p:nvSpPr>
          <p:cNvPr id="10" name="TextBox 9" descr="How does it spread?​">
            <a:extLst>
              <a:ext uri="{FF2B5EF4-FFF2-40B4-BE49-F238E27FC236}">
                <a16:creationId xmlns:a16="http://schemas.microsoft.com/office/drawing/2014/main" id="{1CCEDD58-D13A-ED17-4D75-65841AD0D2D1}"/>
              </a:ext>
            </a:extLst>
          </p:cNvPr>
          <p:cNvSpPr txBox="1"/>
          <p:nvPr/>
        </p:nvSpPr>
        <p:spPr>
          <a:xfrm>
            <a:off x="7274943" y="1237159"/>
            <a:ext cx="4727294" cy="523220"/>
          </a:xfrm>
          <a:prstGeom prst="rect">
            <a:avLst/>
          </a:prstGeom>
          <a:noFill/>
        </p:spPr>
        <p:txBody>
          <a:bodyPr wrap="square" rtlCol="0">
            <a:spAutoFit/>
          </a:bodyPr>
          <a:lstStyle/>
          <a:p>
            <a:pPr algn="ctr"/>
            <a:r>
              <a:rPr lang="en-US" sz="2800" b="1" u="sng">
                <a:latin typeface="+mj-lt"/>
              </a:rPr>
              <a:t>How does it spread?</a:t>
            </a:r>
          </a:p>
        </p:txBody>
      </p:sp>
      <p:sp>
        <p:nvSpPr>
          <p:cNvPr id="12" name="TextBox 11" descr="Bird flu can spread via:&#10;1) food​ (in raw milk, dairy​);&#10;2) Fomites (which are inanimate objects that can spread virus passively- for example, a table, clothing, or a shovel)​ when people touch surfaces, then have contact with eyes or face;&#10;3) air​ (inhalation​ of virus)">
            <a:extLst>
              <a:ext uri="{FF2B5EF4-FFF2-40B4-BE49-F238E27FC236}">
                <a16:creationId xmlns:a16="http://schemas.microsoft.com/office/drawing/2014/main" id="{16E339D6-6868-FBE5-AE60-E9DB9D87ACCB}"/>
              </a:ext>
            </a:extLst>
          </p:cNvPr>
          <p:cNvSpPr txBox="1"/>
          <p:nvPr/>
        </p:nvSpPr>
        <p:spPr>
          <a:xfrm>
            <a:off x="7971099" y="1886521"/>
            <a:ext cx="3799389" cy="3539430"/>
          </a:xfrm>
          <a:prstGeom prst="rect">
            <a:avLst/>
          </a:prstGeom>
          <a:noFill/>
        </p:spPr>
        <p:txBody>
          <a:bodyPr wrap="square" lIns="91440" tIns="45720" rIns="91440" bIns="45720" anchor="t">
            <a:spAutoFit/>
          </a:bodyPr>
          <a:lstStyle/>
          <a:p>
            <a:pPr marL="457200" indent="-457200">
              <a:buFont typeface="Arial" panose="020B0604020202020204" pitchFamily="34" charset="0"/>
              <a:buChar char="•"/>
            </a:pPr>
            <a:r>
              <a:rPr lang="en-US" sz="2800" b="1" err="1">
                <a:solidFill>
                  <a:schemeClr val="tx2"/>
                </a:solidFill>
              </a:rPr>
              <a:t>Foodbourne</a:t>
            </a:r>
            <a:endParaRPr lang="en-US" sz="2800" b="1">
              <a:solidFill>
                <a:schemeClr val="tx2"/>
              </a:solidFill>
            </a:endParaRPr>
          </a:p>
          <a:p>
            <a:pPr marL="914400" lvl="1" indent="-457200">
              <a:buFont typeface="Arial" panose="020B0604020202020204" pitchFamily="34" charset="0"/>
              <a:buChar char="•"/>
            </a:pPr>
            <a:r>
              <a:rPr lang="en-US" sz="2800"/>
              <a:t>Raw milk, dairy</a:t>
            </a:r>
            <a:endParaRPr lang="en-US" sz="2800">
              <a:ea typeface="Calibri"/>
              <a:cs typeface="Calibri"/>
            </a:endParaRPr>
          </a:p>
          <a:p>
            <a:pPr marL="457200" indent="-457200">
              <a:buFont typeface="Arial" panose="020B0604020202020204" pitchFamily="34" charset="0"/>
              <a:buChar char="•"/>
            </a:pPr>
            <a:r>
              <a:rPr lang="en-US" sz="2800" b="1">
                <a:solidFill>
                  <a:schemeClr val="tx2"/>
                </a:solidFill>
              </a:rPr>
              <a:t>Fomites (inanimate)</a:t>
            </a:r>
            <a:endParaRPr lang="en-US" sz="2800" b="1">
              <a:solidFill>
                <a:schemeClr val="tx2"/>
              </a:solidFill>
              <a:ea typeface="Calibri"/>
              <a:cs typeface="Calibri"/>
            </a:endParaRPr>
          </a:p>
          <a:p>
            <a:pPr marL="914400" lvl="1" indent="-457200">
              <a:buFont typeface="Arial" panose="020B0604020202020204" pitchFamily="34" charset="0"/>
              <a:buChar char="•"/>
            </a:pPr>
            <a:r>
              <a:rPr lang="en-US" sz="2800"/>
              <a:t>Touching surfaces, contact in eyes/face</a:t>
            </a:r>
            <a:endParaRPr lang="en-US" sz="2800">
              <a:ea typeface="Calibri"/>
              <a:cs typeface="Calibri"/>
            </a:endParaRPr>
          </a:p>
          <a:p>
            <a:pPr marL="457200" indent="-457200">
              <a:buFont typeface="Arial" panose="020B0604020202020204" pitchFamily="34" charset="0"/>
              <a:buChar char="•"/>
            </a:pPr>
            <a:r>
              <a:rPr lang="en-US" sz="2800" b="1">
                <a:solidFill>
                  <a:schemeClr val="tx2"/>
                </a:solidFill>
              </a:rPr>
              <a:t>Airbourne</a:t>
            </a:r>
            <a:endParaRPr lang="en-US" sz="2800" b="1">
              <a:solidFill>
                <a:schemeClr val="tx2"/>
              </a:solidFill>
              <a:ea typeface="Calibri"/>
              <a:cs typeface="Calibri"/>
            </a:endParaRPr>
          </a:p>
          <a:p>
            <a:pPr marL="914400" lvl="1" indent="-457200">
              <a:buFont typeface="Arial" panose="020B0604020202020204" pitchFamily="34" charset="0"/>
              <a:buChar char="•"/>
            </a:pPr>
            <a:r>
              <a:rPr lang="en-US" sz="2800"/>
              <a:t>Inhalation</a:t>
            </a:r>
            <a:endParaRPr lang="en-US" sz="2800">
              <a:ea typeface="Calibri"/>
              <a:cs typeface="Calibri"/>
            </a:endParaRPr>
          </a:p>
        </p:txBody>
      </p:sp>
    </p:spTree>
    <p:extLst>
      <p:ext uri="{BB962C8B-B14F-4D97-AF65-F5344CB8AC3E}">
        <p14:creationId xmlns:p14="http://schemas.microsoft.com/office/powerpoint/2010/main" val="11038924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A38898-DFFA-7673-8E06-CE8EDFDA9BBE}"/>
            </a:ext>
          </a:extLst>
        </p:cNvPr>
        <p:cNvGrpSpPr/>
        <p:nvPr/>
      </p:nvGrpSpPr>
      <p:grpSpPr>
        <a:xfrm>
          <a:off x="0" y="0"/>
          <a:ext cx="0" cy="0"/>
          <a:chOff x="0" y="0"/>
          <a:chExt cx="0" cy="0"/>
        </a:xfrm>
      </p:grpSpPr>
      <p:sp>
        <p:nvSpPr>
          <p:cNvPr id="2" name="Title 1" descr="Title: Bird Flu: CDC Symptoms and Exposure Guidance​">
            <a:extLst>
              <a:ext uri="{FF2B5EF4-FFF2-40B4-BE49-F238E27FC236}">
                <a16:creationId xmlns:a16="http://schemas.microsoft.com/office/drawing/2014/main" id="{0CF5FB94-838C-D88A-7C82-31C41A05B1EF}"/>
              </a:ext>
            </a:extLst>
          </p:cNvPr>
          <p:cNvSpPr>
            <a:spLocks noGrp="1"/>
          </p:cNvSpPr>
          <p:nvPr>
            <p:ph type="title"/>
          </p:nvPr>
        </p:nvSpPr>
        <p:spPr>
          <a:xfrm>
            <a:off x="342900" y="365125"/>
            <a:ext cx="11590020" cy="671195"/>
          </a:xfrm>
        </p:spPr>
        <p:txBody>
          <a:bodyPr>
            <a:normAutofit fontScale="90000"/>
          </a:bodyPr>
          <a:lstStyle/>
          <a:p>
            <a:r>
              <a:rPr lang="en-US"/>
              <a:t>Bird Flu: CDC Symptoms and Exposure Guidance</a:t>
            </a:r>
          </a:p>
        </p:txBody>
      </p:sp>
      <p:grpSp>
        <p:nvGrpSpPr>
          <p:cNvPr id="9" name="Group 8">
            <a:extLst>
              <a:ext uri="{FF2B5EF4-FFF2-40B4-BE49-F238E27FC236}">
                <a16:creationId xmlns:a16="http://schemas.microsoft.com/office/drawing/2014/main" id="{14AFA49A-BFD1-72BC-D843-537C06A70285}"/>
              </a:ext>
            </a:extLst>
          </p:cNvPr>
          <p:cNvGrpSpPr/>
          <p:nvPr/>
        </p:nvGrpSpPr>
        <p:grpSpPr>
          <a:xfrm>
            <a:off x="5638561" y="1852011"/>
            <a:ext cx="6096000" cy="3531495"/>
            <a:chOff x="212788" y="1413881"/>
            <a:chExt cx="6507197" cy="3531495"/>
          </a:xfrm>
        </p:grpSpPr>
        <p:sp>
          <p:nvSpPr>
            <p:cNvPr id="3" name="TextBox 2" descr="If new symptoms arise after a confirmed or suspected exposure, during the 10 days after your last exposure:​&#10;1) Stay home and away from others until confirmed and/or symptoms recover​.&#10;2) Tell your supervisor and medical provider, they’ll contact state/local health department (HD)​.&#10;3) The health department will determine next steps. ​&#10;4) Treatment like antivirals may be prescribed​ to you.">
              <a:extLst>
                <a:ext uri="{FF2B5EF4-FFF2-40B4-BE49-F238E27FC236}">
                  <a16:creationId xmlns:a16="http://schemas.microsoft.com/office/drawing/2014/main" id="{85A5DF4F-6090-37B3-F146-B28766E374B9}"/>
                </a:ext>
              </a:extLst>
            </p:cNvPr>
            <p:cNvSpPr txBox="1"/>
            <p:nvPr/>
          </p:nvSpPr>
          <p:spPr>
            <a:xfrm>
              <a:off x="623985" y="1413881"/>
              <a:ext cx="6096000" cy="3416320"/>
            </a:xfrm>
            <a:prstGeom prst="rect">
              <a:avLst/>
            </a:prstGeom>
            <a:noFill/>
            <a:ln>
              <a:solidFill>
                <a:schemeClr val="accent1">
                  <a:lumMod val="60000"/>
                  <a:lumOff val="40000"/>
                </a:schemeClr>
              </a:solidFill>
            </a:ln>
          </p:spPr>
          <p:txBody>
            <a:bodyPr wrap="square">
              <a:spAutoFit/>
            </a:bodyPr>
            <a:lstStyle/>
            <a:p>
              <a:pPr algn="ctr"/>
              <a:r>
                <a:rPr lang="en-US"/>
                <a:t>If new symptoms arise after a confirmed or suspected exposure, during the </a:t>
              </a:r>
              <a:r>
                <a:rPr lang="en-US" b="1"/>
                <a:t>10 days after your last exposure:</a:t>
              </a:r>
            </a:p>
            <a:p>
              <a:pPr algn="ctr"/>
              <a:endParaRPr lang="en-US" b="1"/>
            </a:p>
            <a:p>
              <a:pPr marL="285750" indent="-285750">
                <a:buFontTx/>
                <a:buChar char="-"/>
              </a:pPr>
              <a:r>
                <a:rPr lang="en-US">
                  <a:solidFill>
                    <a:srgbClr val="000000"/>
                  </a:solidFill>
                </a:rPr>
                <a:t>Stay home and away from others until confirmed and/or symptoms recover</a:t>
              </a:r>
            </a:p>
            <a:p>
              <a:pPr marL="285750" indent="-285750">
                <a:buFontTx/>
                <a:buChar char="-"/>
              </a:pPr>
              <a:endParaRPr lang="en-US">
                <a:solidFill>
                  <a:srgbClr val="000000"/>
                </a:solidFill>
              </a:endParaRPr>
            </a:p>
            <a:p>
              <a:pPr marL="285750" indent="-285750">
                <a:buFontTx/>
                <a:buChar char="-"/>
              </a:pPr>
              <a:r>
                <a:rPr lang="en-US">
                  <a:solidFill>
                    <a:srgbClr val="000000"/>
                  </a:solidFill>
                </a:rPr>
                <a:t>Tell supervisor and medical provider, they’ll contact state/local health department (HD)</a:t>
              </a:r>
            </a:p>
            <a:p>
              <a:pPr marL="285750" indent="-285750">
                <a:buFontTx/>
                <a:buChar char="-"/>
              </a:pPr>
              <a:endParaRPr lang="en-US">
                <a:solidFill>
                  <a:srgbClr val="000000"/>
                </a:solidFill>
              </a:endParaRPr>
            </a:p>
            <a:p>
              <a:pPr marL="285750" indent="-285750">
                <a:buFontTx/>
                <a:buChar char="-"/>
              </a:pPr>
              <a:r>
                <a:rPr lang="en-US">
                  <a:solidFill>
                    <a:srgbClr val="000000"/>
                  </a:solidFill>
                </a:rPr>
                <a:t>HD will determine next steps </a:t>
              </a:r>
            </a:p>
            <a:p>
              <a:pPr marL="285750" indent="-285750">
                <a:buFontTx/>
                <a:buChar char="-"/>
              </a:pPr>
              <a:endParaRPr lang="en-US">
                <a:solidFill>
                  <a:srgbClr val="000000"/>
                </a:solidFill>
              </a:endParaRPr>
            </a:p>
            <a:p>
              <a:pPr marL="285750" indent="-285750">
                <a:buFontTx/>
                <a:buChar char="-"/>
              </a:pPr>
              <a:r>
                <a:rPr lang="en-US">
                  <a:solidFill>
                    <a:srgbClr val="000000"/>
                  </a:solidFill>
                </a:rPr>
                <a:t>Treatment like antivirals may be prescribed</a:t>
              </a:r>
            </a:p>
          </p:txBody>
        </p:sp>
        <p:pic>
          <p:nvPicPr>
            <p:cNvPr id="13" name="Picture 12" descr="A small box of bullet points where each bullet point is a picture: a house for &quot;stay at home&quot;, a phone for &quot;tell your supervisor&quot;, a doctor and patient, and a bottle of pills.">
              <a:extLst>
                <a:ext uri="{FF2B5EF4-FFF2-40B4-BE49-F238E27FC236}">
                  <a16:creationId xmlns:a16="http://schemas.microsoft.com/office/drawing/2014/main" id="{4A52C378-E91E-407F-4145-14C13A9E097C}"/>
                </a:ext>
                <a:ext uri="{C183D7F6-B498-43B3-948B-1728B52AA6E4}">
                  <adec:decorative xmlns:adec="http://schemas.microsoft.com/office/drawing/2017/decorative" val="0"/>
                </a:ext>
              </a:extLst>
            </p:cNvPr>
            <p:cNvPicPr>
              <a:picLocks noChangeAspect="1"/>
            </p:cNvPicPr>
            <p:nvPr/>
          </p:nvPicPr>
          <p:blipFill>
            <a:blip r:embed="rId3"/>
            <a:srcRect r="82362" b="6084"/>
            <a:stretch/>
          </p:blipFill>
          <p:spPr>
            <a:xfrm>
              <a:off x="212788" y="2115055"/>
              <a:ext cx="714780" cy="2830321"/>
            </a:xfrm>
            <a:prstGeom prst="rect">
              <a:avLst/>
            </a:prstGeom>
            <a:ln>
              <a:solidFill>
                <a:schemeClr val="accent1">
                  <a:lumMod val="60000"/>
                  <a:lumOff val="40000"/>
                </a:schemeClr>
              </a:solidFill>
            </a:ln>
          </p:spPr>
        </p:pic>
      </p:grpSp>
      <p:sp>
        <p:nvSpPr>
          <p:cNvPr id="14" name="TextBox 13" descr="déjà vu, anyone?​">
            <a:extLst>
              <a:ext uri="{FF2B5EF4-FFF2-40B4-BE49-F238E27FC236}">
                <a16:creationId xmlns:a16="http://schemas.microsoft.com/office/drawing/2014/main" id="{F0D163D1-C467-3526-255A-9AF5E224F34B}"/>
              </a:ext>
            </a:extLst>
          </p:cNvPr>
          <p:cNvSpPr txBox="1"/>
          <p:nvPr/>
        </p:nvSpPr>
        <p:spPr>
          <a:xfrm>
            <a:off x="8200449" y="5383506"/>
            <a:ext cx="1938226" cy="369332"/>
          </a:xfrm>
          <a:prstGeom prst="rect">
            <a:avLst/>
          </a:prstGeom>
          <a:noFill/>
        </p:spPr>
        <p:txBody>
          <a:bodyPr wrap="square">
            <a:spAutoFit/>
          </a:bodyPr>
          <a:lstStyle/>
          <a:p>
            <a:r>
              <a:rPr lang="en-US"/>
              <a:t>déjà vu, anyone?</a:t>
            </a:r>
          </a:p>
        </p:txBody>
      </p:sp>
      <p:sp>
        <p:nvSpPr>
          <p:cNvPr id="5" name="TextBox 4" descr="H5N1 causes high levels of systemic inflammation.​">
            <a:extLst>
              <a:ext uri="{FF2B5EF4-FFF2-40B4-BE49-F238E27FC236}">
                <a16:creationId xmlns:a16="http://schemas.microsoft.com/office/drawing/2014/main" id="{982F8C6F-2EF1-E87A-9B1F-1FD9A1D9FAAF}"/>
              </a:ext>
            </a:extLst>
          </p:cNvPr>
          <p:cNvSpPr txBox="1"/>
          <p:nvPr/>
        </p:nvSpPr>
        <p:spPr>
          <a:xfrm>
            <a:off x="3048000" y="1098022"/>
            <a:ext cx="6096000" cy="369332"/>
          </a:xfrm>
          <a:prstGeom prst="rect">
            <a:avLst/>
          </a:prstGeom>
          <a:noFill/>
        </p:spPr>
        <p:txBody>
          <a:bodyPr wrap="square">
            <a:spAutoFit/>
          </a:bodyPr>
          <a:lstStyle/>
          <a:p>
            <a:pPr algn="ctr"/>
            <a:r>
              <a:rPr lang="en-US" i="1"/>
              <a:t>H5N1 causes high levels of systemic inflammation.</a:t>
            </a:r>
          </a:p>
        </p:txBody>
      </p:sp>
      <p:sp>
        <p:nvSpPr>
          <p:cNvPr id="12" name="TextBox 11" descr="Symptoms include:&#10;    Eye redness (conjunctivitis)​&#10;    Mild flu-like upper respiratory symptoms​&#10;    Pneumonia requiring hospitalization​&#10;    Fever (≥100F or 37.8C) or feeling feverish​&#10;    Cough​&#10;    Sore throat​&#10;    Runny or stuffy nose​&#10;    Muscle or body aches​&#10;    Headaches​&#10;    Fatigue​&#10;    Shortness of breath or difficulty breathing&#10;&#10;Less common symptoms may include:&#10;    Diarrhea ​&#10;    Nausea​&#10;    Vomiting​&#10;    Seizures">
            <a:extLst>
              <a:ext uri="{FF2B5EF4-FFF2-40B4-BE49-F238E27FC236}">
                <a16:creationId xmlns:a16="http://schemas.microsoft.com/office/drawing/2014/main" id="{5AF2F916-7A78-1E1C-2753-DB8D538E136C}"/>
              </a:ext>
            </a:extLst>
          </p:cNvPr>
          <p:cNvSpPr txBox="1"/>
          <p:nvPr/>
        </p:nvSpPr>
        <p:spPr>
          <a:xfrm>
            <a:off x="425844" y="1530676"/>
            <a:ext cx="4609244" cy="4801314"/>
          </a:xfrm>
          <a:prstGeom prst="rect">
            <a:avLst/>
          </a:prstGeom>
          <a:noFill/>
          <a:ln>
            <a:solidFill>
              <a:schemeClr val="accent1">
                <a:lumMod val="60000"/>
                <a:lumOff val="40000"/>
              </a:schemeClr>
            </a:solidFill>
          </a:ln>
        </p:spPr>
        <p:txBody>
          <a:bodyPr wrap="square" lIns="91440" tIns="45720" rIns="91440" bIns="45720" anchor="t">
            <a:spAutoFit/>
          </a:bodyPr>
          <a:lstStyle/>
          <a:p>
            <a:pPr algn="ctr"/>
            <a:r>
              <a:rPr lang="en-US" b="1"/>
              <a:t>Symptoms include:</a:t>
            </a:r>
          </a:p>
          <a:p>
            <a:pPr marL="285750" indent="-285750">
              <a:buFontTx/>
              <a:buChar char="-"/>
            </a:pPr>
            <a:r>
              <a:rPr lang="en-US">
                <a:solidFill>
                  <a:srgbClr val="000000"/>
                </a:solidFill>
              </a:rPr>
              <a:t>Eye redness (conjunctivitis)</a:t>
            </a:r>
            <a:endParaRPr lang="en-US">
              <a:solidFill>
                <a:srgbClr val="000000"/>
              </a:solidFill>
              <a:ea typeface="Calibri"/>
              <a:cs typeface="Calibri"/>
            </a:endParaRPr>
          </a:p>
          <a:p>
            <a:pPr marL="285750" indent="-285750">
              <a:buFontTx/>
              <a:buChar char="-"/>
            </a:pPr>
            <a:r>
              <a:rPr lang="en-US">
                <a:solidFill>
                  <a:srgbClr val="000000"/>
                </a:solidFill>
              </a:rPr>
              <a:t>Mild flu-like upper respiratory symptoms</a:t>
            </a:r>
            <a:endParaRPr lang="en-US">
              <a:solidFill>
                <a:srgbClr val="000000"/>
              </a:solidFill>
              <a:ea typeface="Calibri"/>
              <a:cs typeface="Calibri"/>
            </a:endParaRPr>
          </a:p>
          <a:p>
            <a:pPr marL="285750" indent="-285750">
              <a:buFontTx/>
              <a:buChar char="-"/>
            </a:pPr>
            <a:r>
              <a:rPr lang="en-US">
                <a:solidFill>
                  <a:srgbClr val="000000"/>
                </a:solidFill>
              </a:rPr>
              <a:t>Pneumonia requiring hospitalization</a:t>
            </a:r>
            <a:endParaRPr lang="en-US">
              <a:solidFill>
                <a:srgbClr val="000000"/>
              </a:solidFill>
              <a:ea typeface="Calibri"/>
              <a:cs typeface="Calibri"/>
            </a:endParaRPr>
          </a:p>
          <a:p>
            <a:pPr marL="285750" indent="-285750">
              <a:buFontTx/>
              <a:buChar char="-"/>
            </a:pPr>
            <a:r>
              <a:rPr lang="en-US">
                <a:solidFill>
                  <a:srgbClr val="000000"/>
                </a:solidFill>
              </a:rPr>
              <a:t>Fever (≥100F or 37.8C) or feeling feverish</a:t>
            </a:r>
            <a:endParaRPr lang="en-US">
              <a:solidFill>
                <a:srgbClr val="000000"/>
              </a:solidFill>
              <a:ea typeface="Calibri"/>
              <a:cs typeface="Calibri"/>
            </a:endParaRPr>
          </a:p>
          <a:p>
            <a:pPr marL="285750" indent="-285750">
              <a:buFontTx/>
              <a:buChar char="-"/>
            </a:pPr>
            <a:r>
              <a:rPr lang="en-US">
                <a:solidFill>
                  <a:srgbClr val="000000"/>
                </a:solidFill>
              </a:rPr>
              <a:t>Cough</a:t>
            </a:r>
            <a:endParaRPr lang="en-US">
              <a:solidFill>
                <a:srgbClr val="000000"/>
              </a:solidFill>
              <a:ea typeface="Calibri"/>
              <a:cs typeface="Calibri"/>
            </a:endParaRPr>
          </a:p>
          <a:p>
            <a:pPr marL="285750" indent="-285750">
              <a:buFontTx/>
              <a:buChar char="-"/>
            </a:pPr>
            <a:r>
              <a:rPr lang="en-US">
                <a:solidFill>
                  <a:srgbClr val="000000"/>
                </a:solidFill>
              </a:rPr>
              <a:t>Sore throat</a:t>
            </a:r>
            <a:endParaRPr lang="en-US">
              <a:solidFill>
                <a:srgbClr val="000000"/>
              </a:solidFill>
              <a:ea typeface="Calibri"/>
              <a:cs typeface="Calibri"/>
            </a:endParaRPr>
          </a:p>
          <a:p>
            <a:pPr marL="285750" indent="-285750">
              <a:buFontTx/>
              <a:buChar char="-"/>
            </a:pPr>
            <a:r>
              <a:rPr lang="en-US">
                <a:solidFill>
                  <a:srgbClr val="000000"/>
                </a:solidFill>
              </a:rPr>
              <a:t>Runny or stuffy nose</a:t>
            </a:r>
            <a:endParaRPr lang="en-US">
              <a:solidFill>
                <a:srgbClr val="000000"/>
              </a:solidFill>
              <a:ea typeface="Calibri"/>
              <a:cs typeface="Calibri"/>
            </a:endParaRPr>
          </a:p>
          <a:p>
            <a:pPr marL="285750" indent="-285750">
              <a:buFontTx/>
              <a:buChar char="-"/>
            </a:pPr>
            <a:r>
              <a:rPr lang="en-US">
                <a:solidFill>
                  <a:srgbClr val="000000"/>
                </a:solidFill>
              </a:rPr>
              <a:t>Muscle or body aches</a:t>
            </a:r>
            <a:endParaRPr lang="en-US">
              <a:solidFill>
                <a:srgbClr val="000000"/>
              </a:solidFill>
              <a:ea typeface="Calibri"/>
              <a:cs typeface="Calibri"/>
            </a:endParaRPr>
          </a:p>
          <a:p>
            <a:pPr marL="285750" indent="-285750">
              <a:buFontTx/>
              <a:buChar char="-"/>
            </a:pPr>
            <a:r>
              <a:rPr lang="en-US">
                <a:solidFill>
                  <a:srgbClr val="000000"/>
                </a:solidFill>
              </a:rPr>
              <a:t>Headaches</a:t>
            </a:r>
            <a:endParaRPr lang="en-US">
              <a:solidFill>
                <a:srgbClr val="000000"/>
              </a:solidFill>
              <a:ea typeface="Calibri"/>
              <a:cs typeface="Calibri"/>
            </a:endParaRPr>
          </a:p>
          <a:p>
            <a:pPr marL="285750" indent="-285750">
              <a:buFontTx/>
              <a:buChar char="-"/>
            </a:pPr>
            <a:r>
              <a:rPr lang="en-US">
                <a:solidFill>
                  <a:srgbClr val="000000"/>
                </a:solidFill>
              </a:rPr>
              <a:t>Fatigue</a:t>
            </a:r>
            <a:endParaRPr lang="en-US">
              <a:solidFill>
                <a:srgbClr val="000000"/>
              </a:solidFill>
              <a:ea typeface="Calibri"/>
              <a:cs typeface="Calibri"/>
            </a:endParaRPr>
          </a:p>
          <a:p>
            <a:pPr marL="285750" indent="-285750">
              <a:buFontTx/>
              <a:buChar char="-"/>
            </a:pPr>
            <a:r>
              <a:rPr lang="en-US">
                <a:solidFill>
                  <a:srgbClr val="000000"/>
                </a:solidFill>
              </a:rPr>
              <a:t>Shortness of breath/difficulty breathing</a:t>
            </a:r>
            <a:endParaRPr lang="en-US">
              <a:solidFill>
                <a:srgbClr val="000000"/>
              </a:solidFill>
              <a:ea typeface="Calibri"/>
              <a:cs typeface="Calibri"/>
            </a:endParaRPr>
          </a:p>
          <a:p>
            <a:pPr algn="ctr"/>
            <a:r>
              <a:rPr lang="en-US" i="1">
                <a:solidFill>
                  <a:srgbClr val="000000"/>
                </a:solidFill>
              </a:rPr>
              <a:t>Less commonly: </a:t>
            </a:r>
            <a:endParaRPr lang="en-US" i="1">
              <a:solidFill>
                <a:srgbClr val="000000"/>
              </a:solidFill>
              <a:ea typeface="Calibri"/>
              <a:cs typeface="Calibri"/>
            </a:endParaRPr>
          </a:p>
          <a:p>
            <a:pPr marL="285750" indent="-285750">
              <a:buFontTx/>
              <a:buChar char="-"/>
            </a:pPr>
            <a:r>
              <a:rPr lang="en-US">
                <a:solidFill>
                  <a:srgbClr val="000000"/>
                </a:solidFill>
              </a:rPr>
              <a:t>Diarrhea </a:t>
            </a:r>
            <a:endParaRPr lang="en-US">
              <a:solidFill>
                <a:srgbClr val="000000"/>
              </a:solidFill>
              <a:ea typeface="Calibri"/>
              <a:cs typeface="Calibri"/>
            </a:endParaRPr>
          </a:p>
          <a:p>
            <a:pPr marL="285750" indent="-285750">
              <a:buFontTx/>
              <a:buChar char="-"/>
            </a:pPr>
            <a:r>
              <a:rPr lang="en-US">
                <a:solidFill>
                  <a:srgbClr val="000000"/>
                </a:solidFill>
              </a:rPr>
              <a:t>Nausea</a:t>
            </a:r>
            <a:endParaRPr lang="en-US">
              <a:solidFill>
                <a:srgbClr val="000000"/>
              </a:solidFill>
              <a:ea typeface="Calibri"/>
              <a:cs typeface="Calibri"/>
            </a:endParaRPr>
          </a:p>
          <a:p>
            <a:pPr marL="285750" indent="-285750">
              <a:buFontTx/>
              <a:buChar char="-"/>
            </a:pPr>
            <a:r>
              <a:rPr lang="en-US">
                <a:solidFill>
                  <a:srgbClr val="000000"/>
                </a:solidFill>
              </a:rPr>
              <a:t>Vomiting</a:t>
            </a:r>
            <a:endParaRPr lang="en-US">
              <a:solidFill>
                <a:srgbClr val="000000"/>
              </a:solidFill>
              <a:ea typeface="Calibri"/>
              <a:cs typeface="Calibri"/>
            </a:endParaRPr>
          </a:p>
          <a:p>
            <a:pPr marL="285750" indent="-285750">
              <a:buFontTx/>
              <a:buChar char="-"/>
            </a:pPr>
            <a:r>
              <a:rPr lang="en-US">
                <a:solidFill>
                  <a:srgbClr val="000000"/>
                </a:solidFill>
              </a:rPr>
              <a:t>Seizures</a:t>
            </a:r>
            <a:endParaRPr lang="en-US">
              <a:solidFill>
                <a:srgbClr val="000000"/>
              </a:solidFill>
              <a:ea typeface="Calibri"/>
              <a:cs typeface="Calibri"/>
            </a:endParaRPr>
          </a:p>
        </p:txBody>
      </p:sp>
    </p:spTree>
    <p:extLst>
      <p:ext uri="{BB962C8B-B14F-4D97-AF65-F5344CB8AC3E}">
        <p14:creationId xmlns:p14="http://schemas.microsoft.com/office/powerpoint/2010/main" val="20755929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Bird Flu: Key Genetics, Mutations, Transmissibility​">
            <a:extLst>
              <a:ext uri="{FF2B5EF4-FFF2-40B4-BE49-F238E27FC236}">
                <a16:creationId xmlns:a16="http://schemas.microsoft.com/office/drawing/2014/main" id="{858A1183-2E25-FD3D-B1B6-7AF6E73DE719}"/>
              </a:ext>
            </a:extLst>
          </p:cNvPr>
          <p:cNvSpPr>
            <a:spLocks noGrp="1"/>
          </p:cNvSpPr>
          <p:nvPr>
            <p:ph type="title"/>
          </p:nvPr>
        </p:nvSpPr>
        <p:spPr>
          <a:xfrm>
            <a:off x="53788" y="365125"/>
            <a:ext cx="12151658" cy="671195"/>
          </a:xfrm>
        </p:spPr>
        <p:txBody>
          <a:bodyPr>
            <a:normAutofit fontScale="90000"/>
          </a:bodyPr>
          <a:lstStyle/>
          <a:p>
            <a:r>
              <a:rPr lang="en-US"/>
              <a:t>Bird Flu: Key Genetics, Mutations, Transmissibility</a:t>
            </a:r>
          </a:p>
        </p:txBody>
      </p:sp>
      <p:sp>
        <p:nvSpPr>
          <p:cNvPr id="3" name="Content Placeholder 2" descr="1) Reassortment – viruses like influenza can combine with other strains​. This allows them to made new adaptions for transmissibility and pathogenicity​ (how easily they transmit to new hosts and how dangerous they are).&#10;&#10;2) Defining mammal-mammal (m2m) transmission vs human-human (h2h) transmission​. H5N1 has ripped through many different avian (bird) species and mammalian species​, and cow and seal herds seem to have m2m transmission​. h2h transmission does not seem to have developed yet, but the bird flu virus IS developing mutations.&#10;&#10;3) Herd Immunity: When a population of animals or people are protected from an infectious disease because a large percentage of them are immune and do not contribute to onward spread.​ The critical threshold needed to achieve herd immunity (usually between ~50-90%+) depends on: ​&#10;&#10;a) The disease (transmissibility or contagiousness, infectious period),&#10;b) the population (interaction/contact between individuals​), and&#10;c) The degree of immunity (from either vaccine or previous exposure/infection). Side note: threshold is much higher if the vaccine does not fully prevent infection, such as with influenza viruses and COVID-19!&#10;&#10;    ​">
            <a:extLst>
              <a:ext uri="{FF2B5EF4-FFF2-40B4-BE49-F238E27FC236}">
                <a16:creationId xmlns:a16="http://schemas.microsoft.com/office/drawing/2014/main" id="{01F4055E-BDF7-5229-09F5-AD7DCE5710AA}"/>
              </a:ext>
            </a:extLst>
          </p:cNvPr>
          <p:cNvSpPr>
            <a:spLocks noGrp="1"/>
          </p:cNvSpPr>
          <p:nvPr>
            <p:ph idx="1"/>
          </p:nvPr>
        </p:nvSpPr>
        <p:spPr>
          <a:xfrm>
            <a:off x="838200" y="1412240"/>
            <a:ext cx="7010400" cy="5080635"/>
          </a:xfrm>
        </p:spPr>
        <p:txBody>
          <a:bodyPr>
            <a:normAutofit fontScale="70000" lnSpcReduction="20000"/>
          </a:bodyPr>
          <a:lstStyle/>
          <a:p>
            <a:r>
              <a:rPr lang="en-US" b="1">
                <a:solidFill>
                  <a:schemeClr val="tx2"/>
                </a:solidFill>
              </a:rPr>
              <a:t>Reassortment </a:t>
            </a:r>
            <a:r>
              <a:rPr lang="en-US"/>
              <a:t>– viruses like influenza can combine with other strains</a:t>
            </a:r>
          </a:p>
          <a:p>
            <a:pPr lvl="1"/>
            <a:r>
              <a:rPr lang="en-US"/>
              <a:t>Adaptions for transmissibility, pathogenicity</a:t>
            </a:r>
          </a:p>
          <a:p>
            <a:r>
              <a:rPr lang="en-US"/>
              <a:t>Mammal-mammal (m2m) transmission vs human-human (h2h) transmission</a:t>
            </a:r>
          </a:p>
          <a:p>
            <a:pPr lvl="1"/>
            <a:r>
              <a:rPr lang="en-US"/>
              <a:t>H5N1 has ripped through many different avian (bird) species and mammalian species</a:t>
            </a:r>
          </a:p>
          <a:p>
            <a:pPr lvl="1"/>
            <a:r>
              <a:rPr lang="en-US"/>
              <a:t>Cow and seal herds indicative of m2m transmission</a:t>
            </a:r>
          </a:p>
          <a:p>
            <a:pPr lvl="1"/>
            <a:r>
              <a:rPr lang="en-US"/>
              <a:t>Not yet h2h; developing mutations </a:t>
            </a:r>
          </a:p>
          <a:p>
            <a:r>
              <a:rPr lang="en-US" b="1">
                <a:solidFill>
                  <a:schemeClr val="tx2"/>
                </a:solidFill>
              </a:rPr>
              <a:t>Herd Immunity:</a:t>
            </a:r>
            <a:r>
              <a:rPr lang="en-US">
                <a:solidFill>
                  <a:schemeClr val="tx2"/>
                </a:solidFill>
              </a:rPr>
              <a:t> </a:t>
            </a:r>
            <a:r>
              <a:rPr lang="en-US"/>
              <a:t>When a population of animals or people are protected from an infectious disease because a large percentage of them are immune and do not contribute to onward spread.</a:t>
            </a:r>
            <a:endParaRPr lang="en-US">
              <a:cs typeface="Calibri"/>
            </a:endParaRPr>
          </a:p>
          <a:p>
            <a:pPr marL="171450" indent="-171450">
              <a:buFont typeface="Arial"/>
              <a:buChar char="•"/>
            </a:pPr>
            <a:r>
              <a:rPr lang="en-US"/>
              <a:t>The </a:t>
            </a:r>
            <a:r>
              <a:rPr lang="en-US" b="1">
                <a:solidFill>
                  <a:schemeClr val="tx2"/>
                </a:solidFill>
              </a:rPr>
              <a:t>critical threshold</a:t>
            </a:r>
            <a:r>
              <a:rPr lang="en-US">
                <a:solidFill>
                  <a:schemeClr val="tx2"/>
                </a:solidFill>
              </a:rPr>
              <a:t> </a:t>
            </a:r>
            <a:r>
              <a:rPr lang="en-US"/>
              <a:t>needed to achieve herd immunity (usually between ~50-90%+) depends on: </a:t>
            </a:r>
            <a:endParaRPr lang="en-US">
              <a:cs typeface="Calibri" panose="020F0502020204030204"/>
            </a:endParaRPr>
          </a:p>
          <a:p>
            <a:pPr marL="628650" lvl="1" indent="-171450">
              <a:buFont typeface="Courier New"/>
              <a:buChar char="o"/>
            </a:pPr>
            <a:r>
              <a:rPr lang="en-US"/>
              <a:t>The </a:t>
            </a:r>
            <a:r>
              <a:rPr lang="en-US" b="1">
                <a:solidFill>
                  <a:schemeClr val="tx2"/>
                </a:solidFill>
              </a:rPr>
              <a:t>disease</a:t>
            </a:r>
            <a:r>
              <a:rPr lang="en-US" b="1"/>
              <a:t> </a:t>
            </a:r>
            <a:r>
              <a:rPr lang="en-US"/>
              <a:t>— transmissibility or contagiousness, infectious period </a:t>
            </a:r>
            <a:endParaRPr lang="en-US">
              <a:cs typeface="Calibri" panose="020F0502020204030204"/>
            </a:endParaRPr>
          </a:p>
          <a:p>
            <a:pPr marL="628650" lvl="1" indent="-171450">
              <a:buFont typeface="Courier New"/>
              <a:buChar char="o"/>
            </a:pPr>
            <a:r>
              <a:rPr lang="en-US"/>
              <a:t>The </a:t>
            </a:r>
            <a:r>
              <a:rPr lang="en-US" b="1">
                <a:solidFill>
                  <a:schemeClr val="tx2"/>
                </a:solidFill>
              </a:rPr>
              <a:t>population</a:t>
            </a:r>
            <a:r>
              <a:rPr lang="en-US" b="1"/>
              <a:t> </a:t>
            </a:r>
            <a:r>
              <a:rPr lang="en-US"/>
              <a:t>— interaction/contact between individuals</a:t>
            </a:r>
            <a:endParaRPr lang="en-US">
              <a:cs typeface="Calibri" panose="020F0502020204030204"/>
            </a:endParaRPr>
          </a:p>
          <a:p>
            <a:pPr marL="628650" lvl="1" indent="-171450">
              <a:buFont typeface="Courier New"/>
              <a:buChar char="o"/>
            </a:pPr>
            <a:r>
              <a:rPr lang="en-US"/>
              <a:t>The </a:t>
            </a:r>
            <a:r>
              <a:rPr lang="en-US" b="1">
                <a:solidFill>
                  <a:schemeClr val="tx2"/>
                </a:solidFill>
              </a:rPr>
              <a:t>degree of immunity</a:t>
            </a:r>
            <a:r>
              <a:rPr lang="en-US">
                <a:solidFill>
                  <a:schemeClr val="tx2"/>
                </a:solidFill>
              </a:rPr>
              <a:t> </a:t>
            </a:r>
            <a:r>
              <a:rPr lang="en-US"/>
              <a:t>— from either vaccine or previous exposure/infection (threshold is </a:t>
            </a:r>
            <a:r>
              <a:rPr lang="en-US" i="1"/>
              <a:t>much higher</a:t>
            </a:r>
            <a:r>
              <a:rPr lang="en-US"/>
              <a:t> if the vaccine does not fully prevent infection, such as with </a:t>
            </a:r>
            <a:r>
              <a:rPr lang="en-US" b="1"/>
              <a:t>influenza</a:t>
            </a:r>
            <a:r>
              <a:rPr lang="en-US"/>
              <a:t> viruses and </a:t>
            </a:r>
            <a:r>
              <a:rPr lang="en-US" b="1"/>
              <a:t>COVID-19</a:t>
            </a:r>
            <a:r>
              <a:rPr lang="en-US"/>
              <a:t>!) </a:t>
            </a:r>
            <a:endParaRPr lang="en-US">
              <a:cs typeface="Calibri" panose="020F0502020204030204"/>
            </a:endParaRPr>
          </a:p>
          <a:p>
            <a:endParaRPr lang="en-US"/>
          </a:p>
        </p:txBody>
      </p:sp>
      <p:grpSp>
        <p:nvGrpSpPr>
          <p:cNvPr id="5" name="Group 4" descr="The more opportunities the virus has to jump to humans, the higher the chance for an h2h mutation​.&#10;&#10;These words are on a background of a piece of purple paper held up by a strip of tape. ">
            <a:extLst>
              <a:ext uri="{FF2B5EF4-FFF2-40B4-BE49-F238E27FC236}">
                <a16:creationId xmlns:a16="http://schemas.microsoft.com/office/drawing/2014/main" id="{0298A450-0284-A5E1-9368-330B13166DA4}"/>
              </a:ext>
            </a:extLst>
          </p:cNvPr>
          <p:cNvGrpSpPr/>
          <p:nvPr/>
        </p:nvGrpSpPr>
        <p:grpSpPr>
          <a:xfrm>
            <a:off x="8467830" y="1891146"/>
            <a:ext cx="3366261" cy="3087139"/>
            <a:chOff x="8594830" y="1267691"/>
            <a:chExt cx="3366261" cy="3087139"/>
          </a:xfrm>
        </p:grpSpPr>
        <p:sp>
          <p:nvSpPr>
            <p:cNvPr id="4" name="Freeform 7">
              <a:extLst>
                <a:ext uri="{FF2B5EF4-FFF2-40B4-BE49-F238E27FC236}">
                  <a16:creationId xmlns:a16="http://schemas.microsoft.com/office/drawing/2014/main" id="{8DED8409-2047-E504-7B49-A289E99A5E7A}"/>
                </a:ext>
              </a:extLst>
            </p:cNvPr>
            <p:cNvSpPr/>
            <p:nvPr/>
          </p:nvSpPr>
          <p:spPr>
            <a:xfrm>
              <a:off x="8594830" y="1267691"/>
              <a:ext cx="3366261" cy="3087139"/>
            </a:xfrm>
            <a:custGeom>
              <a:avLst/>
              <a:gdLst/>
              <a:ahLst/>
              <a:cxnLst/>
              <a:rect l="l" t="t" r="r" b="b"/>
              <a:pathLst>
                <a:path w="3739324" h="4114800">
                  <a:moveTo>
                    <a:pt x="0" y="0"/>
                  </a:moveTo>
                  <a:lnTo>
                    <a:pt x="3739325" y="0"/>
                  </a:lnTo>
                  <a:lnTo>
                    <a:pt x="3739325"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TextBox 7">
              <a:extLst>
                <a:ext uri="{FF2B5EF4-FFF2-40B4-BE49-F238E27FC236}">
                  <a16:creationId xmlns:a16="http://schemas.microsoft.com/office/drawing/2014/main" id="{BB5DB6BD-2769-06C4-44F0-A22B0AED0E08}"/>
                </a:ext>
              </a:extLst>
            </p:cNvPr>
            <p:cNvSpPr txBox="1"/>
            <p:nvPr/>
          </p:nvSpPr>
          <p:spPr>
            <a:xfrm rot="311878">
              <a:off x="8736201" y="2492414"/>
              <a:ext cx="3077913" cy="1323439"/>
            </a:xfrm>
            <a:prstGeom prst="rect">
              <a:avLst/>
            </a:prstGeom>
            <a:noFill/>
          </p:spPr>
          <p:txBody>
            <a:bodyPr wrap="square">
              <a:spAutoFit/>
            </a:bodyPr>
            <a:lstStyle/>
            <a:p>
              <a:pPr algn="ctr"/>
              <a:r>
                <a:rPr lang="en-US" sz="1600" b="1">
                  <a:solidFill>
                    <a:schemeClr val="accent1"/>
                  </a:solidFill>
                  <a:latin typeface="Cavolini" panose="03000502040302020204" pitchFamily="66" charset="0"/>
                  <a:cs typeface="Cavolini" panose="03000502040302020204" pitchFamily="66" charset="0"/>
                </a:rPr>
                <a:t>The more opportunities the virus has to jump to humans, the higher the chance for an h2h mutation</a:t>
              </a:r>
            </a:p>
          </p:txBody>
        </p:sp>
      </p:grpSp>
    </p:spTree>
    <p:extLst>
      <p:ext uri="{BB962C8B-B14F-4D97-AF65-F5344CB8AC3E}">
        <p14:creationId xmlns:p14="http://schemas.microsoft.com/office/powerpoint/2010/main" val="7305719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This slide shows colorful, vibrant images of many animals. From top left moving clockwise: baby elephant, bear with a cub, raccoon, kitten, vibrant blue bird, red fox, two dogs, cheetah kittens with their mother, four goats, two seals, a turkey, a few cows standing at a fence, a duck, an otter, and a great blue heron.">
            <a:extLst>
              <a:ext uri="{FF2B5EF4-FFF2-40B4-BE49-F238E27FC236}">
                <a16:creationId xmlns:a16="http://schemas.microsoft.com/office/drawing/2014/main" id="{3BB67C49-5996-3328-382A-B233EEC06C87}"/>
              </a:ext>
            </a:extLst>
          </p:cNvPr>
          <p:cNvSpPr>
            <a:spLocks noGrp="1"/>
          </p:cNvSpPr>
          <p:nvPr>
            <p:ph type="title"/>
          </p:nvPr>
        </p:nvSpPr>
        <p:spPr>
          <a:xfrm>
            <a:off x="745388" y="1862314"/>
            <a:ext cx="10515600" cy="2852737"/>
          </a:xfrm>
        </p:spPr>
        <p:txBody>
          <a:bodyPr>
            <a:normAutofit/>
          </a:bodyPr>
          <a:lstStyle/>
          <a:p>
            <a:r>
              <a:rPr lang="en-US"/>
              <a:t>What does M2M transmission look like?</a:t>
            </a:r>
          </a:p>
        </p:txBody>
      </p:sp>
      <p:pic>
        <p:nvPicPr>
          <p:cNvPr id="4" name="Picture 3" descr="This slide shows colorful, vibrant images of many animals. From top left moving clockwise: baby elephant, bear with a cub, raccoon, kitten, vibrant blue bird, red fox, two dogs, cheetah kittens with their mother, four goats, two seals, a turkey, a few cows standing at a fence, a duck, an otter, and a great blue heron.">
            <a:extLst>
              <a:ext uri="{FF2B5EF4-FFF2-40B4-BE49-F238E27FC236}">
                <a16:creationId xmlns:a16="http://schemas.microsoft.com/office/drawing/2014/main" id="{F7318414-0021-1B43-DECC-53AA22769B94}"/>
              </a:ext>
            </a:extLst>
          </p:cNvPr>
          <p:cNvPicPr>
            <a:picLocks noChangeAspect="1"/>
          </p:cNvPicPr>
          <p:nvPr/>
        </p:nvPicPr>
        <p:blipFill>
          <a:blip r:embed="rId3"/>
          <a:stretch>
            <a:fillRect/>
          </a:stretch>
        </p:blipFill>
        <p:spPr>
          <a:xfrm>
            <a:off x="297706" y="2135850"/>
            <a:ext cx="2072100" cy="2736182"/>
          </a:xfrm>
          <a:prstGeom prst="rect">
            <a:avLst/>
          </a:prstGeom>
        </p:spPr>
      </p:pic>
      <p:pic>
        <p:nvPicPr>
          <p:cNvPr id="5" name="Picture 4" descr="This slide shows colorful, vibrant images of many animals. From top left moving clockwise: baby elephant, bear with a cub, raccoon, kitten, vibrant blue bird, red fox, two dogs, cheetah kittens with their mother, four goats, two seals, a turkey, a few cows standing at a fence, a duck, an otter, and a great blue heron.">
            <a:extLst>
              <a:ext uri="{FF2B5EF4-FFF2-40B4-BE49-F238E27FC236}">
                <a16:creationId xmlns:a16="http://schemas.microsoft.com/office/drawing/2014/main" id="{A459B5F8-A6F7-3B01-2A62-F8C890266820}"/>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8233824" y="259308"/>
            <a:ext cx="3754976" cy="2808514"/>
          </a:xfrm>
          <a:prstGeom prst="rect">
            <a:avLst/>
          </a:prstGeom>
        </p:spPr>
      </p:pic>
      <p:pic>
        <p:nvPicPr>
          <p:cNvPr id="8" name="Picture 7" descr="This slide shows colorful, vibrant images of many animals. From top left moving clockwise: baby elephant, bear with a cub, raccoon, kitten, vibrant blue bird, red fox, two dogs, cheetah kittens with their mother, four goats, two seals, a turkey, a few cows standing at a fence, a duck, an otter, and a great blue heron.">
            <a:hlinkClick r:id="rId6"/>
            <a:extLst>
              <a:ext uri="{FF2B5EF4-FFF2-40B4-BE49-F238E27FC236}">
                <a16:creationId xmlns:a16="http://schemas.microsoft.com/office/drawing/2014/main" id="{36E5B223-12DA-61E6-AA2A-88907DA20CA4}"/>
              </a:ext>
            </a:extLst>
          </p:cNvPr>
          <p:cNvPicPr>
            <a:picLocks noChangeAspect="1"/>
          </p:cNvPicPr>
          <p:nvPr/>
        </p:nvPicPr>
        <p:blipFill>
          <a:blip r:embed="rId7">
            <a:extLst>
              <a:ext uri="{837473B0-CC2E-450A-ABE3-18F120FF3D39}">
                <a1611:picAttrSrcUrl xmlns:a1611="http://schemas.microsoft.com/office/drawing/2016/11/main" r:id="rId8"/>
              </a:ext>
            </a:extLst>
          </a:blip>
          <a:srcRect r="29961"/>
          <a:stretch/>
        </p:blipFill>
        <p:spPr>
          <a:xfrm>
            <a:off x="311677" y="202004"/>
            <a:ext cx="1682415" cy="1775715"/>
          </a:xfrm>
          <a:prstGeom prst="rect">
            <a:avLst/>
          </a:prstGeom>
        </p:spPr>
      </p:pic>
      <p:pic>
        <p:nvPicPr>
          <p:cNvPr id="11" name="Picture 10" descr="This slide shows colorful, vibrant images of many animals. From top left moving clockwise: baby elephant, bear with a cub, raccoon, kitten, vibrant blue bird, red fox, two dogs, cheetah kittens with their mother, four goats, two seals, a turkey, a few cows standing at a fence, a duck, an otter, and a great blue heron.">
            <a:extLst>
              <a:ext uri="{FF2B5EF4-FFF2-40B4-BE49-F238E27FC236}">
                <a16:creationId xmlns:a16="http://schemas.microsoft.com/office/drawing/2014/main" id="{C4E9E67D-BD08-C71E-6F44-571C3D518552}"/>
              </a:ext>
            </a:extLst>
          </p:cNvPr>
          <p:cNvPicPr>
            <a:picLocks noChangeAspect="1"/>
          </p:cNvPicPr>
          <p:nvPr/>
        </p:nvPicPr>
        <p:blipFill>
          <a:blip r:embed="rId9"/>
          <a:srcRect t="23878" b="10048"/>
          <a:stretch/>
        </p:blipFill>
        <p:spPr>
          <a:xfrm>
            <a:off x="5319279" y="5148816"/>
            <a:ext cx="2811757" cy="1540829"/>
          </a:xfrm>
          <a:prstGeom prst="rect">
            <a:avLst/>
          </a:prstGeom>
        </p:spPr>
      </p:pic>
      <p:pic>
        <p:nvPicPr>
          <p:cNvPr id="12" name="Picture 11" descr="This slide shows colorful, vibrant images of many animals. From top left moving clockwise: baby elephant, bear with a cub, raccoon, kitten, vibrant blue bird, red fox, two dogs, cheetah kittens with their mother, four goats, two seals, a turkey, a few cows standing at a fence, a duck, an otter, and a great blue heron.">
            <a:extLst>
              <a:ext uri="{FF2B5EF4-FFF2-40B4-BE49-F238E27FC236}">
                <a16:creationId xmlns:a16="http://schemas.microsoft.com/office/drawing/2014/main" id="{2042FA54-02F6-1CBF-4D2A-9A1C140E6C55}"/>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9971662" y="4426731"/>
            <a:ext cx="2127848" cy="2262914"/>
          </a:xfrm>
          <a:prstGeom prst="rect">
            <a:avLst/>
          </a:prstGeom>
        </p:spPr>
      </p:pic>
      <p:pic>
        <p:nvPicPr>
          <p:cNvPr id="13" name="Picture 12" descr="This slide shows colorful, vibrant images of many animals. From top left moving clockwise: baby elephant, bear with a cub, raccoon, kitten, vibrant blue bird, red fox, two dogs, cheetah kittens with their mother, four goats, two seals, a turkey, a few cows standing at a fence, a duck, an otter, and a great blue heron.">
            <a:extLst>
              <a:ext uri="{FF2B5EF4-FFF2-40B4-BE49-F238E27FC236}">
                <a16:creationId xmlns:a16="http://schemas.microsoft.com/office/drawing/2014/main" id="{CF74B62F-84A8-878F-9EF0-42C976BC18B3}"/>
              </a:ext>
            </a:extLst>
          </p:cNvPr>
          <p:cNvPicPr>
            <a:picLocks noChangeAspect="1"/>
          </p:cNvPicPr>
          <p:nvPr/>
        </p:nvPicPr>
        <p:blipFill>
          <a:blip r:embed="rId11"/>
          <a:stretch>
            <a:fillRect/>
          </a:stretch>
        </p:blipFill>
        <p:spPr>
          <a:xfrm>
            <a:off x="8233824" y="4948703"/>
            <a:ext cx="1681458" cy="1759186"/>
          </a:xfrm>
          <a:prstGeom prst="rect">
            <a:avLst/>
          </a:prstGeom>
        </p:spPr>
      </p:pic>
      <p:pic>
        <p:nvPicPr>
          <p:cNvPr id="14" name="Picture 13" descr="This slide shows colorful, vibrant images of many animals. From top left moving clockwise: baby elephant, bear with a cub, raccoon, kitten, vibrant blue bird, red fox, two dogs, cheetah kittens with their mother, four goats, two seals, a turkey, a few cows standing at a fence, a duck, an otter, and a great blue heron.">
            <a:extLst>
              <a:ext uri="{FF2B5EF4-FFF2-40B4-BE49-F238E27FC236}">
                <a16:creationId xmlns:a16="http://schemas.microsoft.com/office/drawing/2014/main" id="{C3C894AC-9B86-5117-BFCF-E2FA6D3FAC6F}"/>
              </a:ext>
            </a:extLst>
          </p:cNvPr>
          <p:cNvPicPr>
            <a:picLocks noChangeAspect="1"/>
          </p:cNvPicPr>
          <p:nvPr/>
        </p:nvPicPr>
        <p:blipFill>
          <a:blip r:embed="rId12"/>
          <a:srcRect t="34029"/>
          <a:stretch/>
        </p:blipFill>
        <p:spPr>
          <a:xfrm>
            <a:off x="2450845" y="2118660"/>
            <a:ext cx="2788760" cy="1882244"/>
          </a:xfrm>
          <a:prstGeom prst="rect">
            <a:avLst/>
          </a:prstGeom>
        </p:spPr>
      </p:pic>
      <p:pic>
        <p:nvPicPr>
          <p:cNvPr id="15" name="Picture 14" descr="This slide shows colorful, vibrant images of many animals. From top left moving clockwise: baby elephant, bear with a cub, raccoon, kitten, vibrant blue bird, red fox, two dogs, cheetah kittens with their mother, four goats, two seals, a turkey, a few cows standing at a fence, a duck, an otter, and a great blue heron.">
            <a:extLst>
              <a:ext uri="{FF2B5EF4-FFF2-40B4-BE49-F238E27FC236}">
                <a16:creationId xmlns:a16="http://schemas.microsoft.com/office/drawing/2014/main" id="{5DCE753A-2671-ECF0-8F7E-F348944C5760}"/>
              </a:ext>
            </a:extLst>
          </p:cNvPr>
          <p:cNvPicPr>
            <a:picLocks noChangeAspect="1"/>
          </p:cNvPicPr>
          <p:nvPr/>
        </p:nvPicPr>
        <p:blipFill>
          <a:blip r:embed="rId13"/>
          <a:stretch>
            <a:fillRect/>
          </a:stretch>
        </p:blipFill>
        <p:spPr>
          <a:xfrm>
            <a:off x="5295343" y="2118660"/>
            <a:ext cx="2835693" cy="2898016"/>
          </a:xfrm>
          <a:prstGeom prst="rect">
            <a:avLst/>
          </a:prstGeom>
        </p:spPr>
      </p:pic>
      <p:pic>
        <p:nvPicPr>
          <p:cNvPr id="16" name="Picture 15" descr="This slide shows colorful, vibrant images of many animals. From top left moving clockwise: baby elephant, bear with a cub, raccoon, kitten, vibrant blue bird, red fox, two dogs, cheetah kittens with their mother, four goats, two seals, a turkey, a few cows standing at a fence, a duck, an otter, and a great blue heron.">
            <a:extLst>
              <a:ext uri="{FF2B5EF4-FFF2-40B4-BE49-F238E27FC236}">
                <a16:creationId xmlns:a16="http://schemas.microsoft.com/office/drawing/2014/main" id="{F6103199-2E23-68DE-123E-FC17E0F62381}"/>
              </a:ext>
            </a:extLst>
          </p:cNvPr>
          <p:cNvPicPr>
            <a:picLocks noChangeAspect="1"/>
          </p:cNvPicPr>
          <p:nvPr/>
        </p:nvPicPr>
        <p:blipFill>
          <a:blip r:embed="rId14"/>
          <a:srcRect l="-1" r="-1639"/>
          <a:stretch/>
        </p:blipFill>
        <p:spPr>
          <a:xfrm>
            <a:off x="9971662" y="3108484"/>
            <a:ext cx="2127848" cy="1277584"/>
          </a:xfrm>
          <a:prstGeom prst="rect">
            <a:avLst/>
          </a:prstGeom>
        </p:spPr>
      </p:pic>
      <p:pic>
        <p:nvPicPr>
          <p:cNvPr id="17" name="Picture 16" descr="This slide shows colorful, vibrant images of many animals. From top left moving clockwise: baby elephant, bear with a cub, raccoon, kitten, vibrant blue bird, red fox, two dogs, cheetah kittens with their mother, four goats, two seals, a turkey, a few cows standing at a fence, a duck, an otter, and a great blue heron.">
            <a:extLst>
              <a:ext uri="{FF2B5EF4-FFF2-40B4-BE49-F238E27FC236}">
                <a16:creationId xmlns:a16="http://schemas.microsoft.com/office/drawing/2014/main" id="{C2035335-033E-142D-B648-5203A5F68FF8}"/>
              </a:ext>
            </a:extLst>
          </p:cNvPr>
          <p:cNvPicPr>
            <a:picLocks noChangeAspect="1"/>
          </p:cNvPicPr>
          <p:nvPr/>
        </p:nvPicPr>
        <p:blipFill>
          <a:blip r:embed="rId15">
            <a:extLst>
              <a:ext uri="{28A0092B-C50C-407E-A947-70E740481C1C}">
                <a14:useLocalDpi xmlns:a14="http://schemas.microsoft.com/office/drawing/2010/main" val="0"/>
              </a:ext>
              <a:ext uri="{837473B0-CC2E-450A-ABE3-18F120FF3D39}">
                <a1611:picAttrSrcUrl xmlns:a1611="http://schemas.microsoft.com/office/drawing/2016/11/main" r:id="rId16"/>
              </a:ext>
            </a:extLst>
          </a:blip>
          <a:srcRect/>
          <a:stretch/>
        </p:blipFill>
        <p:spPr>
          <a:xfrm>
            <a:off x="306546" y="4948703"/>
            <a:ext cx="2072100" cy="1740942"/>
          </a:xfrm>
          <a:prstGeom prst="rect">
            <a:avLst/>
          </a:prstGeom>
        </p:spPr>
      </p:pic>
      <p:pic>
        <p:nvPicPr>
          <p:cNvPr id="18" name="Picture 17" descr="This slide shows colorful, vibrant images of many animals. From top left moving clockwise: baby elephant, bear with a cub, raccoon, kitten, vibrant blue bird, red fox, two dogs, cheetah kittens with their mother, four goats, two seals, a turkey, a few cows standing at a fence, a duck, an otter, and a great blue heron.">
            <a:extLst>
              <a:ext uri="{FF2B5EF4-FFF2-40B4-BE49-F238E27FC236}">
                <a16:creationId xmlns:a16="http://schemas.microsoft.com/office/drawing/2014/main" id="{2E00CD79-F50A-5F25-D131-0847DDB0B119}"/>
              </a:ext>
            </a:extLst>
          </p:cNvPr>
          <p:cNvPicPr>
            <a:picLocks noChangeAspect="1"/>
          </p:cNvPicPr>
          <p:nvPr/>
        </p:nvPicPr>
        <p:blipFill>
          <a:blip r:embed="rId17"/>
          <a:stretch>
            <a:fillRect/>
          </a:stretch>
        </p:blipFill>
        <p:spPr>
          <a:xfrm>
            <a:off x="4147582" y="274049"/>
            <a:ext cx="1681458" cy="1759185"/>
          </a:xfrm>
          <a:prstGeom prst="rect">
            <a:avLst/>
          </a:prstGeom>
        </p:spPr>
      </p:pic>
      <p:pic>
        <p:nvPicPr>
          <p:cNvPr id="19" name="Picture 18" descr="This slide shows colorful, vibrant images of many animals. From top left moving clockwise: baby elephant, bear with a cub, raccoon, kitten, vibrant blue bird, red fox, two dogs, cheetah kittens with their mother, four goats, two seals, a turkey, a few cows standing at a fence, a duck, an otter, and a great blue heron.">
            <a:extLst>
              <a:ext uri="{FF2B5EF4-FFF2-40B4-BE49-F238E27FC236}">
                <a16:creationId xmlns:a16="http://schemas.microsoft.com/office/drawing/2014/main" id="{8166E817-1D2B-D43F-24E0-87370DA3F7ED}"/>
              </a:ext>
            </a:extLst>
          </p:cNvPr>
          <p:cNvPicPr>
            <a:picLocks noChangeAspect="1"/>
          </p:cNvPicPr>
          <p:nvPr/>
        </p:nvPicPr>
        <p:blipFill>
          <a:blip r:embed="rId18"/>
          <a:stretch>
            <a:fillRect/>
          </a:stretch>
        </p:blipFill>
        <p:spPr>
          <a:xfrm>
            <a:off x="2177527" y="202004"/>
            <a:ext cx="1852038" cy="1788668"/>
          </a:xfrm>
          <a:prstGeom prst="rect">
            <a:avLst/>
          </a:prstGeom>
        </p:spPr>
      </p:pic>
      <p:pic>
        <p:nvPicPr>
          <p:cNvPr id="23" name="Picture 22" descr="This slide shows colorful, vibrant images of many animals. From top left moving clockwise: baby elephant, bear with a cub, raccoon, kitten, vibrant blue bird, red fox, two dogs, cheetah kittens with their mother, four goats, two seals, a turkey, a few cows standing at a fence, a duck, an otter, and a great blue heron.">
            <a:extLst>
              <a:ext uri="{FF2B5EF4-FFF2-40B4-BE49-F238E27FC236}">
                <a16:creationId xmlns:a16="http://schemas.microsoft.com/office/drawing/2014/main" id="{411DA1B3-1752-2189-FF95-0F7BC3F4B912}"/>
              </a:ext>
            </a:extLst>
          </p:cNvPr>
          <p:cNvPicPr>
            <a:picLocks noChangeAspect="1"/>
          </p:cNvPicPr>
          <p:nvPr/>
        </p:nvPicPr>
        <p:blipFill>
          <a:blip r:embed="rId19"/>
          <a:stretch>
            <a:fillRect/>
          </a:stretch>
        </p:blipFill>
        <p:spPr>
          <a:xfrm>
            <a:off x="2429807" y="4137151"/>
            <a:ext cx="2812162" cy="2590040"/>
          </a:xfrm>
          <a:prstGeom prst="rect">
            <a:avLst/>
          </a:prstGeom>
        </p:spPr>
      </p:pic>
      <p:pic>
        <p:nvPicPr>
          <p:cNvPr id="24" name="Picture 23" descr="This slide shows colorful, vibrant images of many animals. From top left moving clockwise: baby elephant, bear with a cub, raccoon, kitten, vibrant blue bird, red fox, two dogs, cheetah kittens with their mother, four goats, two seals, a turkey, a few cows standing at a fence, a duck, an otter, and a great blue heron.">
            <a:extLst>
              <a:ext uri="{FF2B5EF4-FFF2-40B4-BE49-F238E27FC236}">
                <a16:creationId xmlns:a16="http://schemas.microsoft.com/office/drawing/2014/main" id="{79F34B25-30E4-241D-404A-60C20E1EB72E}"/>
              </a:ext>
            </a:extLst>
          </p:cNvPr>
          <p:cNvPicPr>
            <a:picLocks noChangeAspect="1"/>
          </p:cNvPicPr>
          <p:nvPr/>
        </p:nvPicPr>
        <p:blipFill>
          <a:blip r:embed="rId20"/>
          <a:srcRect t="7904" b="6885"/>
          <a:stretch/>
        </p:blipFill>
        <p:spPr>
          <a:xfrm>
            <a:off x="6003188" y="259308"/>
            <a:ext cx="2127848" cy="1788669"/>
          </a:xfrm>
          <a:prstGeom prst="rect">
            <a:avLst/>
          </a:prstGeom>
        </p:spPr>
      </p:pic>
      <p:pic>
        <p:nvPicPr>
          <p:cNvPr id="27" name="Picture 26" descr="This slide shows colorful, vibrant images of many animals. From top left moving clockwise: baby elephant, bear with a cub, raccoon, kitten, vibrant blue bird, red fox, two dogs, cheetah kittens with their mother, four goats, two seals, a turkey, a few cows standing at a fence, a duck, an otter, and a great blue heron.">
            <a:extLst>
              <a:ext uri="{FF2B5EF4-FFF2-40B4-BE49-F238E27FC236}">
                <a16:creationId xmlns:a16="http://schemas.microsoft.com/office/drawing/2014/main" id="{D8910B55-F64D-3022-A602-518914B79D85}"/>
              </a:ext>
            </a:extLst>
          </p:cNvPr>
          <p:cNvPicPr>
            <a:picLocks noChangeAspect="1"/>
          </p:cNvPicPr>
          <p:nvPr/>
        </p:nvPicPr>
        <p:blipFill>
          <a:blip r:embed="rId21"/>
          <a:stretch>
            <a:fillRect/>
          </a:stretch>
        </p:blipFill>
        <p:spPr>
          <a:xfrm>
            <a:off x="8228744" y="3101709"/>
            <a:ext cx="1681458" cy="1775715"/>
          </a:xfrm>
          <a:prstGeom prst="rect">
            <a:avLst/>
          </a:prstGeom>
        </p:spPr>
      </p:pic>
    </p:spTree>
    <p:extLst>
      <p:ext uri="{BB962C8B-B14F-4D97-AF65-F5344CB8AC3E}">
        <p14:creationId xmlns:p14="http://schemas.microsoft.com/office/powerpoint/2010/main" val="1398421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randombar(horizontal)">
                                      <p:cBhvr>
                                        <p:cTn id="11" dur="500"/>
                                        <p:tgtEl>
                                          <p:spTgt spid="4"/>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randombar(horizontal)">
                                      <p:cBhvr>
                                        <p:cTn id="15" dur="500"/>
                                        <p:tgtEl>
                                          <p:spTgt spid="15"/>
                                        </p:tgtEl>
                                      </p:cBhvr>
                                    </p:animEffect>
                                  </p:childTnLst>
                                </p:cTn>
                              </p:par>
                            </p:childTnLst>
                          </p:cTn>
                        </p:par>
                        <p:par>
                          <p:cTn id="16" fill="hold">
                            <p:stCondLst>
                              <p:cond delay="1500"/>
                            </p:stCondLst>
                            <p:childTnLst>
                              <p:par>
                                <p:cTn id="17" presetID="14" presetClass="entr" presetSubtype="1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randombar(horizontal)">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childTnLst>
                          </p:cTn>
                        </p:par>
                        <p:par>
                          <p:cTn id="25" fill="hold">
                            <p:stCondLst>
                              <p:cond delay="500"/>
                            </p:stCondLst>
                            <p:childTnLst>
                              <p:par>
                                <p:cTn id="26" presetID="10" presetClass="entr" presetSubtype="0" fill="hold" nodeType="after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childTnLst>
                          </p:cTn>
                        </p:par>
                        <p:par>
                          <p:cTn id="29" fill="hold">
                            <p:stCondLst>
                              <p:cond delay="10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500"/>
                            </p:stCondLst>
                            <p:childTnLst>
                              <p:par>
                                <p:cTn id="34" presetID="10" presetClass="entr" presetSubtype="0" fill="hold" nodeType="after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fade">
                                      <p:cBhvr>
                                        <p:cTn id="36" dur="500"/>
                                        <p:tgtEl>
                                          <p:spTgt spid="24"/>
                                        </p:tgtEl>
                                      </p:cBhvr>
                                    </p:animEffect>
                                  </p:childTnLst>
                                </p:cTn>
                              </p:par>
                            </p:childTnLst>
                          </p:cTn>
                        </p:par>
                        <p:par>
                          <p:cTn id="37" fill="hold">
                            <p:stCondLst>
                              <p:cond delay="2000"/>
                            </p:stCondLst>
                            <p:childTnLst>
                              <p:par>
                                <p:cTn id="38" presetID="10" presetClass="entr" presetSubtype="0" fill="hold" nodeType="after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500"/>
                                        <p:tgtEl>
                                          <p:spTgt spid="14"/>
                                        </p:tgtEl>
                                      </p:cBhvr>
                                    </p:animEffect>
                                  </p:childTnLst>
                                </p:cTn>
                              </p:par>
                            </p:childTnLst>
                          </p:cTn>
                        </p:par>
                        <p:par>
                          <p:cTn id="41" fill="hold">
                            <p:stCondLst>
                              <p:cond delay="2500"/>
                            </p:stCondLst>
                            <p:childTnLst>
                              <p:par>
                                <p:cTn id="42" presetID="10" presetClass="entr" presetSubtype="0" fill="hold" nodeType="after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fade">
                                      <p:cBhvr>
                                        <p:cTn id="44" dur="500"/>
                                        <p:tgtEl>
                                          <p:spTgt spid="17"/>
                                        </p:tgtEl>
                                      </p:cBhvr>
                                    </p:animEffect>
                                  </p:childTnLst>
                                </p:cTn>
                              </p:par>
                            </p:childTnLst>
                          </p:cTn>
                        </p:par>
                        <p:par>
                          <p:cTn id="45" fill="hold">
                            <p:stCondLst>
                              <p:cond delay="3000"/>
                            </p:stCondLst>
                            <p:childTnLst>
                              <p:par>
                                <p:cTn id="46" presetID="10" presetClass="entr" presetSubtype="0" fill="hold" nodeType="after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fade">
                                      <p:cBhvr>
                                        <p:cTn id="48" dur="500"/>
                                        <p:tgtEl>
                                          <p:spTgt spid="11"/>
                                        </p:tgtEl>
                                      </p:cBhvr>
                                    </p:animEffect>
                                  </p:childTnLst>
                                </p:cTn>
                              </p:par>
                            </p:childTnLst>
                          </p:cTn>
                        </p:par>
                        <p:par>
                          <p:cTn id="49" fill="hold">
                            <p:stCondLst>
                              <p:cond delay="3500"/>
                            </p:stCondLst>
                            <p:childTnLst>
                              <p:par>
                                <p:cTn id="50" presetID="10" presetClass="entr" presetSubtype="0" fill="hold" nodeType="after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500"/>
                                        <p:tgtEl>
                                          <p:spTgt spid="13"/>
                                        </p:tgtEl>
                                      </p:cBhvr>
                                    </p:animEffect>
                                  </p:childTnLst>
                                </p:cTn>
                              </p:par>
                            </p:childTnLst>
                          </p:cTn>
                        </p:par>
                        <p:par>
                          <p:cTn id="53" fill="hold">
                            <p:stCondLst>
                              <p:cond delay="4000"/>
                            </p:stCondLst>
                            <p:childTnLst>
                              <p:par>
                                <p:cTn id="54" presetID="10" presetClass="entr" presetSubtype="0" fill="hold" nodeType="afterEffect">
                                  <p:stCondLst>
                                    <p:cond delay="0"/>
                                  </p:stCondLst>
                                  <p:childTnLst>
                                    <p:set>
                                      <p:cBhvr>
                                        <p:cTn id="55" dur="1" fill="hold">
                                          <p:stCondLst>
                                            <p:cond delay="0"/>
                                          </p:stCondLst>
                                        </p:cTn>
                                        <p:tgtEl>
                                          <p:spTgt spid="27"/>
                                        </p:tgtEl>
                                        <p:attrNameLst>
                                          <p:attrName>style.visibility</p:attrName>
                                        </p:attrNameLst>
                                      </p:cBhvr>
                                      <p:to>
                                        <p:strVal val="visible"/>
                                      </p:to>
                                    </p:set>
                                    <p:animEffect transition="in" filter="fade">
                                      <p:cBhvr>
                                        <p:cTn id="56" dur="500"/>
                                        <p:tgtEl>
                                          <p:spTgt spid="27"/>
                                        </p:tgtEl>
                                      </p:cBhvr>
                                    </p:animEffect>
                                  </p:childTnLst>
                                </p:cTn>
                              </p:par>
                            </p:childTnLst>
                          </p:cTn>
                        </p:par>
                        <p:par>
                          <p:cTn id="57" fill="hold">
                            <p:stCondLst>
                              <p:cond delay="4500"/>
                            </p:stCondLst>
                            <p:childTnLst>
                              <p:par>
                                <p:cTn id="58" presetID="10" presetClass="entr" presetSubtype="0" fill="hold" nodeType="afterEffect">
                                  <p:stCondLst>
                                    <p:cond delay="0"/>
                                  </p:stCondLst>
                                  <p:childTnLst>
                                    <p:set>
                                      <p:cBhvr>
                                        <p:cTn id="59" dur="1" fill="hold">
                                          <p:stCondLst>
                                            <p:cond delay="0"/>
                                          </p:stCondLst>
                                        </p:cTn>
                                        <p:tgtEl>
                                          <p:spTgt spid="16"/>
                                        </p:tgtEl>
                                        <p:attrNameLst>
                                          <p:attrName>style.visibility</p:attrName>
                                        </p:attrNameLst>
                                      </p:cBhvr>
                                      <p:to>
                                        <p:strVal val="visible"/>
                                      </p:to>
                                    </p:set>
                                    <p:animEffect transition="in" filter="fade">
                                      <p:cBhvr>
                                        <p:cTn id="60" dur="500"/>
                                        <p:tgtEl>
                                          <p:spTgt spid="16"/>
                                        </p:tgtEl>
                                      </p:cBhvr>
                                    </p:animEffect>
                                  </p:childTnLst>
                                </p:cTn>
                              </p:par>
                            </p:childTnLst>
                          </p:cTn>
                        </p:par>
                        <p:par>
                          <p:cTn id="61" fill="hold">
                            <p:stCondLst>
                              <p:cond delay="5000"/>
                            </p:stCondLst>
                            <p:childTnLst>
                              <p:par>
                                <p:cTn id="62" presetID="10" presetClass="entr" presetSubtype="0" fill="hold" nodeType="afterEffect">
                                  <p:stCondLst>
                                    <p:cond delay="0"/>
                                  </p:stCondLst>
                                  <p:childTnLst>
                                    <p:set>
                                      <p:cBhvr>
                                        <p:cTn id="63" dur="1" fill="hold">
                                          <p:stCondLst>
                                            <p:cond delay="0"/>
                                          </p:stCondLst>
                                        </p:cTn>
                                        <p:tgtEl>
                                          <p:spTgt spid="12"/>
                                        </p:tgtEl>
                                        <p:attrNameLst>
                                          <p:attrName>style.visibility</p:attrName>
                                        </p:attrNameLst>
                                      </p:cBhvr>
                                      <p:to>
                                        <p:strVal val="visible"/>
                                      </p:to>
                                    </p:set>
                                    <p:animEffect transition="in" filter="fade">
                                      <p:cBhvr>
                                        <p:cTn id="6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B019D5-919C-4E54-5B02-9385D366B06B}"/>
            </a:ext>
          </a:extLst>
        </p:cNvPr>
        <p:cNvGrpSpPr/>
        <p:nvPr/>
      </p:nvGrpSpPr>
      <p:grpSpPr>
        <a:xfrm>
          <a:off x="0" y="0"/>
          <a:ext cx="0" cy="0"/>
          <a:chOff x="0" y="0"/>
          <a:chExt cx="0" cy="0"/>
        </a:xfrm>
      </p:grpSpPr>
      <p:sp>
        <p:nvSpPr>
          <p:cNvPr id="2" name="Title 1" descr="Non-Exhaustive Timeline of Bird Flu Outbreaks​">
            <a:extLst>
              <a:ext uri="{FF2B5EF4-FFF2-40B4-BE49-F238E27FC236}">
                <a16:creationId xmlns:a16="http://schemas.microsoft.com/office/drawing/2014/main" id="{973A778A-687B-8646-3FA3-D8DAB1BC2C12}"/>
              </a:ext>
            </a:extLst>
          </p:cNvPr>
          <p:cNvSpPr>
            <a:spLocks noGrp="1"/>
          </p:cNvSpPr>
          <p:nvPr>
            <p:ph type="title"/>
          </p:nvPr>
        </p:nvSpPr>
        <p:spPr>
          <a:xfrm>
            <a:off x="476250" y="345439"/>
            <a:ext cx="11239500" cy="671195"/>
          </a:xfrm>
        </p:spPr>
        <p:txBody>
          <a:bodyPr>
            <a:normAutofit fontScale="90000"/>
          </a:bodyPr>
          <a:lstStyle/>
          <a:p>
            <a:r>
              <a:rPr lang="en-US"/>
              <a:t>Non-Exhaustive Timeline of Bird Flu Outbreaks</a:t>
            </a:r>
          </a:p>
        </p:txBody>
      </p:sp>
      <p:sp>
        <p:nvSpPr>
          <p:cNvPr id="3" name="Content Placeholder 2" descr="    1997 – First known human case of infection with H5N1.​&#10;    2003 – Re-emergence of human infections with H5N1.​&#10;    January 2022 – First documented case of HPAI H5N1 in U.S. wild birds since 2016 ; sea lions in Peru die en masse; UK man infected by backyard ducks​&#10;    April 2022 – First U.S. human case in an incarcerated man after working with poultry​&#10;    February 2023 – Sporadic human cases around the world since 2022​&#10;    March 2023 – rumblings of preparations for bird flu vaccine​&#10;    July 2023 – Euro Food and Safety recommend dogs/cats stay inside​&#10;    March 2024 – First reports of H5N1 in dairy cows in US​">
            <a:extLst>
              <a:ext uri="{FF2B5EF4-FFF2-40B4-BE49-F238E27FC236}">
                <a16:creationId xmlns:a16="http://schemas.microsoft.com/office/drawing/2014/main" id="{615881C6-EF67-AB80-2E43-F83366C35F57}"/>
              </a:ext>
            </a:extLst>
          </p:cNvPr>
          <p:cNvSpPr>
            <a:spLocks noGrp="1"/>
          </p:cNvSpPr>
          <p:nvPr>
            <p:ph idx="1"/>
          </p:nvPr>
        </p:nvSpPr>
        <p:spPr>
          <a:xfrm>
            <a:off x="838200" y="1143001"/>
            <a:ext cx="10515600" cy="5231060"/>
          </a:xfrm>
        </p:spPr>
        <p:txBody>
          <a:bodyPr vert="horz" lIns="91440" tIns="45720" rIns="91440" bIns="45720" rtlCol="0" anchor="t">
            <a:normAutofit/>
          </a:bodyPr>
          <a:lstStyle/>
          <a:p>
            <a:pPr>
              <a:lnSpc>
                <a:spcPct val="170000"/>
              </a:lnSpc>
            </a:pPr>
            <a:r>
              <a:rPr lang="en-US" sz="1800" b="1"/>
              <a:t>1997</a:t>
            </a:r>
            <a:r>
              <a:rPr lang="en-US" sz="1800"/>
              <a:t> – First known human case of infection with H5N1.</a:t>
            </a:r>
          </a:p>
          <a:p>
            <a:pPr>
              <a:lnSpc>
                <a:spcPct val="170000"/>
              </a:lnSpc>
            </a:pPr>
            <a:r>
              <a:rPr lang="en-US" sz="1800" b="1"/>
              <a:t>2003</a:t>
            </a:r>
            <a:r>
              <a:rPr lang="en-US" sz="1800"/>
              <a:t> – Re-emergence of human infections with H5N1.</a:t>
            </a:r>
          </a:p>
          <a:p>
            <a:pPr>
              <a:lnSpc>
                <a:spcPct val="170000"/>
              </a:lnSpc>
            </a:pPr>
            <a:r>
              <a:rPr lang="en-US" sz="1800" b="1"/>
              <a:t>January 2022 </a:t>
            </a:r>
            <a:r>
              <a:rPr lang="en-US" sz="1800"/>
              <a:t>– First documented case of HPAI H5N1 in U.S. wild birds since 2016 ; sea lions in Peru die </a:t>
            </a:r>
            <a:r>
              <a:rPr lang="en-US" sz="1800" err="1"/>
              <a:t>en</a:t>
            </a:r>
            <a:r>
              <a:rPr lang="en-US" sz="1800"/>
              <a:t> masse; UK man infected by backyard ducks</a:t>
            </a:r>
            <a:endParaRPr lang="en-US" sz="1800">
              <a:cs typeface="Calibri"/>
            </a:endParaRPr>
          </a:p>
          <a:p>
            <a:pPr>
              <a:lnSpc>
                <a:spcPct val="170000"/>
              </a:lnSpc>
            </a:pPr>
            <a:r>
              <a:rPr lang="en-US" sz="1800" b="1"/>
              <a:t>April 2022 </a:t>
            </a:r>
            <a:r>
              <a:rPr lang="en-US" sz="1800"/>
              <a:t>– First U.S. human case in an incarcerated man after working with poultry</a:t>
            </a:r>
            <a:endParaRPr lang="en-US" sz="1800">
              <a:cs typeface="Calibri"/>
            </a:endParaRPr>
          </a:p>
          <a:p>
            <a:pPr>
              <a:lnSpc>
                <a:spcPct val="170000"/>
              </a:lnSpc>
            </a:pPr>
            <a:r>
              <a:rPr lang="en-US" sz="1800" b="1"/>
              <a:t>February 2023 </a:t>
            </a:r>
            <a:r>
              <a:rPr lang="en-US" sz="1800"/>
              <a:t>– Sporadic human cases around the world since 2022</a:t>
            </a:r>
            <a:endParaRPr lang="en-US" sz="1800">
              <a:cs typeface="Calibri"/>
            </a:endParaRPr>
          </a:p>
          <a:p>
            <a:pPr>
              <a:lnSpc>
                <a:spcPct val="170000"/>
              </a:lnSpc>
            </a:pPr>
            <a:r>
              <a:rPr lang="en-US" sz="1800" b="1"/>
              <a:t>March 2023 </a:t>
            </a:r>
            <a:r>
              <a:rPr lang="en-US" sz="1800"/>
              <a:t>– rumblings of preparations for bird flu vaccine</a:t>
            </a:r>
            <a:endParaRPr lang="en-US" sz="1800">
              <a:cs typeface="Calibri"/>
            </a:endParaRPr>
          </a:p>
          <a:p>
            <a:pPr>
              <a:lnSpc>
                <a:spcPct val="170000"/>
              </a:lnSpc>
            </a:pPr>
            <a:r>
              <a:rPr lang="en-US" sz="1800" b="1"/>
              <a:t>July 2023 </a:t>
            </a:r>
            <a:r>
              <a:rPr lang="en-US" sz="1800"/>
              <a:t>– Euro Food and Safety recommend dogs/cats stay inside</a:t>
            </a:r>
            <a:endParaRPr lang="en-US" sz="1800">
              <a:cs typeface="Calibri"/>
            </a:endParaRPr>
          </a:p>
          <a:p>
            <a:pPr>
              <a:lnSpc>
                <a:spcPct val="170000"/>
              </a:lnSpc>
            </a:pPr>
            <a:r>
              <a:rPr lang="en-US" sz="1800" b="1">
                <a:cs typeface="Calibri"/>
              </a:rPr>
              <a:t>March 2024 </a:t>
            </a:r>
            <a:r>
              <a:rPr lang="en-US" sz="1800">
                <a:cs typeface="Calibri"/>
              </a:rPr>
              <a:t>– First reports of H5N1 in dairy cows in US</a:t>
            </a:r>
            <a:endParaRPr lang="en-US" sz="1800"/>
          </a:p>
        </p:txBody>
      </p:sp>
      <p:sp>
        <p:nvSpPr>
          <p:cNvPr id="5" name="TextBox 4" descr="Source: CDC, 2020-2024 Bird Flu Timeline​">
            <a:extLst>
              <a:ext uri="{FF2B5EF4-FFF2-40B4-BE49-F238E27FC236}">
                <a16:creationId xmlns:a16="http://schemas.microsoft.com/office/drawing/2014/main" id="{50A69BED-27E4-BCAD-BCDB-67115E92F55F}"/>
              </a:ext>
            </a:extLst>
          </p:cNvPr>
          <p:cNvSpPr txBox="1"/>
          <p:nvPr/>
        </p:nvSpPr>
        <p:spPr>
          <a:xfrm>
            <a:off x="9607550" y="6374061"/>
            <a:ext cx="3314700" cy="276999"/>
          </a:xfrm>
          <a:prstGeom prst="rect">
            <a:avLst/>
          </a:prstGeom>
          <a:noFill/>
        </p:spPr>
        <p:txBody>
          <a:bodyPr wrap="square">
            <a:spAutoFit/>
          </a:bodyPr>
          <a:lstStyle/>
          <a:p>
            <a:r>
              <a:rPr lang="en-US" sz="1200">
                <a:hlinkClick r:id="rId3"/>
              </a:rPr>
              <a:t>CDC, 2020-2024 Bird Flu Timeline</a:t>
            </a:r>
            <a:endParaRPr lang="en-US" sz="1200"/>
          </a:p>
        </p:txBody>
      </p:sp>
    </p:spTree>
    <p:extLst>
      <p:ext uri="{BB962C8B-B14F-4D97-AF65-F5344CB8AC3E}">
        <p14:creationId xmlns:p14="http://schemas.microsoft.com/office/powerpoint/2010/main" val="16469058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Non-Exhaustive Timeline of Bird Flu Outbreaks​ (continued)">
            <a:extLst>
              <a:ext uri="{FF2B5EF4-FFF2-40B4-BE49-F238E27FC236}">
                <a16:creationId xmlns:a16="http://schemas.microsoft.com/office/drawing/2014/main" id="{76177CCD-E1A0-7354-C908-94AF6B3C6CFC}"/>
              </a:ext>
            </a:extLst>
          </p:cNvPr>
          <p:cNvSpPr>
            <a:spLocks noGrp="1"/>
          </p:cNvSpPr>
          <p:nvPr>
            <p:ph type="title"/>
          </p:nvPr>
        </p:nvSpPr>
        <p:spPr>
          <a:xfrm>
            <a:off x="476250" y="345439"/>
            <a:ext cx="11239500" cy="671195"/>
          </a:xfrm>
        </p:spPr>
        <p:txBody>
          <a:bodyPr>
            <a:normAutofit fontScale="90000"/>
          </a:bodyPr>
          <a:lstStyle/>
          <a:p>
            <a:r>
              <a:rPr lang="en-US"/>
              <a:t>Non-Exhaustive Timeline of Bird Flu Outbreaks</a:t>
            </a:r>
          </a:p>
        </p:txBody>
      </p:sp>
      <p:sp>
        <p:nvSpPr>
          <p:cNvPr id="3" name="Content Placeholder 2" descr="    April 2024 – more cattle outbreaks, dairy farms refuse testing; First reported case of cow-to-human transmission in US; UK student dies, China reports cases​&#10;    October 2024 – Confirmed cases in Canadian teen (hospitalized), child in CA (mild/recovered); sources unknown so far; Virus found in pigs​&#10;    November 2024 – First confirmed human death in LA​&#10;    January 2025 – Multiple ongoing outbreaks at commercial poultry farms, backyard flocks, and zoos​&#10;    Multiple deaths in big cats, house cats, poultry, wild birds, and cattle​">
            <a:extLst>
              <a:ext uri="{FF2B5EF4-FFF2-40B4-BE49-F238E27FC236}">
                <a16:creationId xmlns:a16="http://schemas.microsoft.com/office/drawing/2014/main" id="{E45C04F6-9010-F153-E278-8D9FC4B203A3}"/>
              </a:ext>
            </a:extLst>
          </p:cNvPr>
          <p:cNvSpPr>
            <a:spLocks noGrp="1"/>
          </p:cNvSpPr>
          <p:nvPr>
            <p:ph idx="1"/>
          </p:nvPr>
        </p:nvSpPr>
        <p:spPr>
          <a:xfrm>
            <a:off x="838200" y="1143000"/>
            <a:ext cx="10515600" cy="5369561"/>
          </a:xfrm>
        </p:spPr>
        <p:txBody>
          <a:bodyPr vert="horz" lIns="91440" tIns="45720" rIns="91440" bIns="45720" rtlCol="0" anchor="t">
            <a:normAutofit/>
          </a:bodyPr>
          <a:lstStyle/>
          <a:p>
            <a:pPr>
              <a:lnSpc>
                <a:spcPct val="170000"/>
              </a:lnSpc>
            </a:pPr>
            <a:r>
              <a:rPr lang="en-US" sz="2400" b="1"/>
              <a:t>April 2024 </a:t>
            </a:r>
            <a:r>
              <a:rPr lang="en-US" sz="2400"/>
              <a:t>– more cattle outbreaks, dairy farms refuse testing; </a:t>
            </a:r>
            <a:r>
              <a:rPr lang="en-US" sz="2400">
                <a:cs typeface="Calibri"/>
              </a:rPr>
              <a:t>First reported case of cow-to-human transmission in US; </a:t>
            </a:r>
            <a:r>
              <a:rPr lang="en-US" sz="2400"/>
              <a:t>UK student dies, China reports cases</a:t>
            </a:r>
            <a:endParaRPr lang="en-US" sz="2400">
              <a:cs typeface="Calibri"/>
            </a:endParaRPr>
          </a:p>
          <a:p>
            <a:pPr>
              <a:lnSpc>
                <a:spcPct val="170000"/>
              </a:lnSpc>
            </a:pPr>
            <a:r>
              <a:rPr lang="en-US" sz="2400" b="1"/>
              <a:t>October 2024 </a:t>
            </a:r>
            <a:r>
              <a:rPr lang="en-US" sz="2400"/>
              <a:t>– Confirmed cases in Canadian teen (hospitalized), child in CA (mild/recovered); sources unknown so far; Virus found in pigs</a:t>
            </a:r>
          </a:p>
          <a:p>
            <a:pPr>
              <a:lnSpc>
                <a:spcPct val="170000"/>
              </a:lnSpc>
            </a:pPr>
            <a:r>
              <a:rPr lang="en-US" sz="2400" b="1">
                <a:cs typeface="Calibri"/>
              </a:rPr>
              <a:t>November 2024 –</a:t>
            </a:r>
            <a:r>
              <a:rPr lang="en-US" sz="2400">
                <a:cs typeface="Calibri"/>
              </a:rPr>
              <a:t> First confirmed human death in LA</a:t>
            </a:r>
            <a:endParaRPr lang="en-US" sz="2400" b="1">
              <a:cs typeface="Calibri"/>
            </a:endParaRPr>
          </a:p>
          <a:p>
            <a:pPr>
              <a:lnSpc>
                <a:spcPct val="170000"/>
              </a:lnSpc>
            </a:pPr>
            <a:r>
              <a:rPr lang="en-US" sz="2400" b="1">
                <a:cs typeface="Calibri"/>
              </a:rPr>
              <a:t>January 2025 </a:t>
            </a:r>
            <a:r>
              <a:rPr lang="en-US" sz="2400">
                <a:cs typeface="Calibri"/>
              </a:rPr>
              <a:t>– Multiple ongoing outbreaks at commercial poultry farms, backyard flocks, and zoos</a:t>
            </a:r>
          </a:p>
          <a:p>
            <a:pPr lvl="1">
              <a:lnSpc>
                <a:spcPct val="170000"/>
              </a:lnSpc>
            </a:pPr>
            <a:r>
              <a:rPr lang="en-US" sz="1800">
                <a:cs typeface="Calibri"/>
              </a:rPr>
              <a:t>Multiple deaths in big cats, house cats, poultry, wild birds, and cattle</a:t>
            </a:r>
          </a:p>
        </p:txBody>
      </p:sp>
      <p:sp>
        <p:nvSpPr>
          <p:cNvPr id="5" name="TextBox 4" descr="Source: CDC, 2020-2024 Bird Flu Timeline​">
            <a:extLst>
              <a:ext uri="{FF2B5EF4-FFF2-40B4-BE49-F238E27FC236}">
                <a16:creationId xmlns:a16="http://schemas.microsoft.com/office/drawing/2014/main" id="{59182D68-91BC-9E1E-A159-DD857570B6F0}"/>
              </a:ext>
            </a:extLst>
          </p:cNvPr>
          <p:cNvSpPr txBox="1"/>
          <p:nvPr/>
        </p:nvSpPr>
        <p:spPr>
          <a:xfrm>
            <a:off x="9607550" y="6374061"/>
            <a:ext cx="3314700" cy="276999"/>
          </a:xfrm>
          <a:prstGeom prst="rect">
            <a:avLst/>
          </a:prstGeom>
          <a:noFill/>
        </p:spPr>
        <p:txBody>
          <a:bodyPr wrap="square">
            <a:spAutoFit/>
          </a:bodyPr>
          <a:lstStyle/>
          <a:p>
            <a:r>
              <a:rPr lang="en-US" sz="1200">
                <a:hlinkClick r:id="rId3"/>
              </a:rPr>
              <a:t>CDC, 2020-2024 Bird Flu Timeline</a:t>
            </a:r>
            <a:endParaRPr lang="en-US" sz="1200"/>
          </a:p>
        </p:txBody>
      </p:sp>
    </p:spTree>
    <p:extLst>
      <p:ext uri="{BB962C8B-B14F-4D97-AF65-F5344CB8AC3E}">
        <p14:creationId xmlns:p14="http://schemas.microsoft.com/office/powerpoint/2010/main" val="12445920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descr="Title: Current News​">
            <a:extLst>
              <a:ext uri="{FF2B5EF4-FFF2-40B4-BE49-F238E27FC236}">
                <a16:creationId xmlns:a16="http://schemas.microsoft.com/office/drawing/2014/main" id="{968625B6-81D3-2148-2CC5-40015A27828B}"/>
              </a:ext>
            </a:extLst>
          </p:cNvPr>
          <p:cNvSpPr>
            <a:spLocks noGrp="1"/>
          </p:cNvSpPr>
          <p:nvPr>
            <p:ph type="title"/>
          </p:nvPr>
        </p:nvSpPr>
        <p:spPr>
          <a:xfrm>
            <a:off x="0" y="-663344"/>
            <a:ext cx="5008682" cy="1956841"/>
          </a:xfrm>
        </p:spPr>
        <p:txBody>
          <a:bodyPr anchor="b">
            <a:normAutofit/>
          </a:bodyPr>
          <a:lstStyle/>
          <a:p>
            <a:r>
              <a:rPr lang="en-US" sz="5400"/>
              <a:t>Current News</a:t>
            </a:r>
          </a:p>
        </p:txBody>
      </p:sp>
      <p:sp>
        <p:nvSpPr>
          <p:cNvPr id="1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descr="    Ripping through wild animal populations​&#10;    Rapidly increasing outbreaks in poultry, livestock​&#10;    Human cases increasing​&#10;    Increasing levels of mutations​&#10;    CDC increasing PSAs, directed at general public​&#10;    USDA/FDA/CDC has not been fast to react to these threats​&#10;    FINALLY mandated testing​&#10;    Over 100+ million poultry have been culled​&#10;    Raw Milk company recalled raw milk in stores due to bird flu contamination (November 2024)​">
            <a:extLst>
              <a:ext uri="{FF2B5EF4-FFF2-40B4-BE49-F238E27FC236}">
                <a16:creationId xmlns:a16="http://schemas.microsoft.com/office/drawing/2014/main" id="{9E0F2268-00B2-D469-697F-08F3A97BC6D9}"/>
              </a:ext>
            </a:extLst>
          </p:cNvPr>
          <p:cNvSpPr>
            <a:spLocks noGrp="1"/>
          </p:cNvSpPr>
          <p:nvPr>
            <p:ph idx="1"/>
          </p:nvPr>
        </p:nvSpPr>
        <p:spPr>
          <a:xfrm>
            <a:off x="510705" y="1450498"/>
            <a:ext cx="4497977" cy="4935787"/>
          </a:xfrm>
          <a:solidFill>
            <a:srgbClr val="E0E0F4"/>
          </a:solidFill>
        </p:spPr>
        <p:txBody>
          <a:bodyPr vert="horz" lIns="91440" tIns="45720" rIns="91440" bIns="45720" rtlCol="0" anchor="t">
            <a:normAutofit lnSpcReduction="10000"/>
          </a:bodyPr>
          <a:lstStyle/>
          <a:p>
            <a:r>
              <a:rPr lang="en-US" sz="2000"/>
              <a:t>Ripping through wild animal populations</a:t>
            </a:r>
            <a:endParaRPr lang="en-US" sz="2000">
              <a:cs typeface="Calibri"/>
            </a:endParaRPr>
          </a:p>
          <a:p>
            <a:r>
              <a:rPr lang="en-US" sz="2000"/>
              <a:t>Rapidly increasing outbreaks in poultry, livestock</a:t>
            </a:r>
            <a:endParaRPr lang="en-US" sz="2000">
              <a:cs typeface="Calibri"/>
            </a:endParaRPr>
          </a:p>
          <a:p>
            <a:pPr lvl="1">
              <a:buFont typeface="Courier New" panose="020B0604020202020204" pitchFamily="34" charset="0"/>
              <a:buChar char="o"/>
            </a:pPr>
            <a:r>
              <a:rPr lang="en-US" sz="2000">
                <a:cs typeface="Calibri"/>
              </a:rPr>
              <a:t>Human cases increasing</a:t>
            </a:r>
          </a:p>
          <a:p>
            <a:r>
              <a:rPr lang="en-US" sz="2000"/>
              <a:t>Increasing levels of mutations</a:t>
            </a:r>
            <a:endParaRPr lang="en-US" sz="2000">
              <a:cs typeface="Calibri"/>
            </a:endParaRPr>
          </a:p>
          <a:p>
            <a:r>
              <a:rPr lang="en-US" sz="2000"/>
              <a:t>CDC increasing PSAs, directed at gen public</a:t>
            </a:r>
            <a:endParaRPr lang="en-US" sz="2000">
              <a:cs typeface="Calibri"/>
            </a:endParaRPr>
          </a:p>
          <a:p>
            <a:r>
              <a:rPr lang="en-US" sz="2000"/>
              <a:t>USDA/FDA/CDC has not been fast to react to these threats</a:t>
            </a:r>
            <a:endParaRPr lang="en-US" sz="2000">
              <a:cs typeface="Calibri"/>
            </a:endParaRPr>
          </a:p>
          <a:p>
            <a:pPr lvl="1">
              <a:buFont typeface="Courier New" panose="020B0604020202020204" pitchFamily="34" charset="0"/>
              <a:buChar char="o"/>
            </a:pPr>
            <a:r>
              <a:rPr lang="en-US" sz="2000" b="1">
                <a:ea typeface="Calibri"/>
                <a:cs typeface="Calibri"/>
              </a:rPr>
              <a:t>FINALLY mandated testing</a:t>
            </a:r>
          </a:p>
          <a:p>
            <a:pPr lvl="1">
              <a:buFont typeface="Courier New" panose="020B0604020202020204" pitchFamily="34" charset="0"/>
              <a:buChar char="o"/>
            </a:pPr>
            <a:r>
              <a:rPr lang="en-US" sz="2000" b="1">
                <a:ea typeface="Calibri"/>
                <a:cs typeface="Calibri"/>
              </a:rPr>
              <a:t>Over 100+ million poultry have been culled</a:t>
            </a:r>
          </a:p>
          <a:p>
            <a:r>
              <a:rPr lang="en-US" sz="2000">
                <a:cs typeface="Calibri"/>
              </a:rPr>
              <a:t>Raw Milk company recalled raw milk in stores due to bird flu contamination (11/24)</a:t>
            </a:r>
            <a:endParaRPr lang="en-US" sz="2000">
              <a:ea typeface="Calibri"/>
              <a:cs typeface="Calibri"/>
            </a:endParaRPr>
          </a:p>
        </p:txBody>
      </p:sp>
      <p:pic>
        <p:nvPicPr>
          <p:cNvPr id="5" name="Picture 4" descr="A picture of a light tan colored cow looking into the camera with grass and sky behind it.">
            <a:extLst>
              <a:ext uri="{FF2B5EF4-FFF2-40B4-BE49-F238E27FC236}">
                <a16:creationId xmlns:a16="http://schemas.microsoft.com/office/drawing/2014/main" id="{17AE5686-CFFF-7CAE-643B-3ED253A1B2BD}"/>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18498" r="2508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1212410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E56371E-2A46-4C69-7A58-FA9BFA1DD52B}"/>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BF95767-8D0A-6CD5-D6E4-A67ED00F30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descr="Title: Current News​ (continued)">
            <a:extLst>
              <a:ext uri="{FF2B5EF4-FFF2-40B4-BE49-F238E27FC236}">
                <a16:creationId xmlns:a16="http://schemas.microsoft.com/office/drawing/2014/main" id="{C205E4AB-5A2F-9B36-3C19-31B760E9CC92}"/>
              </a:ext>
            </a:extLst>
          </p:cNvPr>
          <p:cNvSpPr>
            <a:spLocks noGrp="1"/>
          </p:cNvSpPr>
          <p:nvPr>
            <p:ph type="title"/>
          </p:nvPr>
        </p:nvSpPr>
        <p:spPr>
          <a:xfrm>
            <a:off x="0" y="-663344"/>
            <a:ext cx="5008682" cy="1956841"/>
          </a:xfrm>
        </p:spPr>
        <p:txBody>
          <a:bodyPr anchor="b">
            <a:normAutofit/>
          </a:bodyPr>
          <a:lstStyle/>
          <a:p>
            <a:r>
              <a:rPr lang="en-US" sz="5400"/>
              <a:t>Current News</a:t>
            </a:r>
          </a:p>
        </p:txBody>
      </p:sp>
      <p:sp>
        <p:nvSpPr>
          <p:cNvPr id="12" name="sketchy line">
            <a:extLst>
              <a:ext uri="{FF2B5EF4-FFF2-40B4-BE49-F238E27FC236}">
                <a16:creationId xmlns:a16="http://schemas.microsoft.com/office/drawing/2014/main" id="{1723C7DD-B233-C670-E24E-1C5E9EB1A4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descr="    Multiple outbreaks discovered in last month across commercials farms in multiple states​ (and internationally​, too)&#10;    Executive orders issued to gag HHS departments, including FDA and CDC​&#10;    Ongoing “quademic” of seasonal flu, COVID, RSV, and norovirus​ (a &quot;quad pandemic&quot;)&#10;    Recommendations issued that patients with positive Flu A tests be genotyped to determine if it is H5​&#10;    Sporadic outbreaks of other HPAIs, including H5N9​">
            <a:extLst>
              <a:ext uri="{FF2B5EF4-FFF2-40B4-BE49-F238E27FC236}">
                <a16:creationId xmlns:a16="http://schemas.microsoft.com/office/drawing/2014/main" id="{3D48850E-C383-18B1-63AA-96CBD258D280}"/>
              </a:ext>
            </a:extLst>
          </p:cNvPr>
          <p:cNvSpPr>
            <a:spLocks noGrp="1"/>
          </p:cNvSpPr>
          <p:nvPr>
            <p:ph idx="1"/>
          </p:nvPr>
        </p:nvSpPr>
        <p:spPr>
          <a:xfrm>
            <a:off x="510705" y="1450498"/>
            <a:ext cx="4497977" cy="4935787"/>
          </a:xfrm>
          <a:solidFill>
            <a:srgbClr val="E0E0F4"/>
          </a:solidFill>
        </p:spPr>
        <p:txBody>
          <a:bodyPr vert="horz" lIns="91440" tIns="45720" rIns="91440" bIns="45720" rtlCol="0" anchor="t">
            <a:normAutofit/>
          </a:bodyPr>
          <a:lstStyle/>
          <a:p>
            <a:r>
              <a:rPr lang="en-US" sz="2000"/>
              <a:t>Multiple outbreaks discovered in last month across commercials farms in multiple states</a:t>
            </a:r>
          </a:p>
          <a:p>
            <a:pPr lvl="1"/>
            <a:r>
              <a:rPr lang="en-US" sz="1600"/>
              <a:t>And internationally</a:t>
            </a:r>
          </a:p>
          <a:p>
            <a:r>
              <a:rPr lang="en-US" sz="2000">
                <a:ea typeface="Calibri"/>
                <a:cs typeface="Calibri"/>
              </a:rPr>
              <a:t>Executive orders issued to gag HHS departments, including FDA and CDC</a:t>
            </a:r>
          </a:p>
          <a:p>
            <a:r>
              <a:rPr lang="en-US" sz="2000">
                <a:ea typeface="Calibri"/>
                <a:cs typeface="Calibri"/>
              </a:rPr>
              <a:t>Ongoing “</a:t>
            </a:r>
            <a:r>
              <a:rPr lang="en-US" sz="2000" err="1">
                <a:ea typeface="Calibri"/>
                <a:cs typeface="Calibri"/>
              </a:rPr>
              <a:t>quademic</a:t>
            </a:r>
            <a:r>
              <a:rPr lang="en-US" sz="2000">
                <a:ea typeface="Calibri"/>
                <a:cs typeface="Calibri"/>
              </a:rPr>
              <a:t>” of seasonal flu, COVID, RSV, and norovirus</a:t>
            </a:r>
          </a:p>
          <a:p>
            <a:r>
              <a:rPr lang="en-US" sz="2000">
                <a:ea typeface="Calibri"/>
                <a:cs typeface="Calibri"/>
              </a:rPr>
              <a:t>Recommendations issued that patients with positive Flu A tests be genotyped to determine if it is H5</a:t>
            </a:r>
          </a:p>
          <a:p>
            <a:r>
              <a:rPr lang="en-US" sz="2000">
                <a:ea typeface="Calibri"/>
                <a:cs typeface="Calibri"/>
              </a:rPr>
              <a:t>Sporadic outbreaks of other HPAIs, including H5N9</a:t>
            </a:r>
          </a:p>
        </p:txBody>
      </p:sp>
      <p:pic>
        <p:nvPicPr>
          <p:cNvPr id="5" name="Picture 4" descr="A picture of a light tan colored cow looking into the camera with grass and sky behind it.">
            <a:extLst>
              <a:ext uri="{FF2B5EF4-FFF2-40B4-BE49-F238E27FC236}">
                <a16:creationId xmlns:a16="http://schemas.microsoft.com/office/drawing/2014/main" id="{5501C98E-B07D-2C8A-2AFF-B6BBD81C43CA}"/>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18498" r="2508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9848254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TItle: H5N1 Surveillance​">
            <a:extLst>
              <a:ext uri="{FF2B5EF4-FFF2-40B4-BE49-F238E27FC236}">
                <a16:creationId xmlns:a16="http://schemas.microsoft.com/office/drawing/2014/main" id="{F7245205-6C80-1C80-AFA2-5B9B6854FD52}"/>
              </a:ext>
            </a:extLst>
          </p:cNvPr>
          <p:cNvSpPr>
            <a:spLocks noGrp="1"/>
          </p:cNvSpPr>
          <p:nvPr>
            <p:ph type="title"/>
          </p:nvPr>
        </p:nvSpPr>
        <p:spPr/>
        <p:txBody>
          <a:bodyPr>
            <a:normAutofit fontScale="90000"/>
          </a:bodyPr>
          <a:lstStyle/>
          <a:p>
            <a:r>
              <a:rPr lang="en-US"/>
              <a:t>H5N1 Surveillance</a:t>
            </a:r>
          </a:p>
        </p:txBody>
      </p:sp>
      <p:pic>
        <p:nvPicPr>
          <p:cNvPr id="5" name="Picture 4" descr="A map of the U.S. with outbreaks of bird flu in backyard and commercial birds shown in purple.">
            <a:extLst>
              <a:ext uri="{FF2B5EF4-FFF2-40B4-BE49-F238E27FC236}">
                <a16:creationId xmlns:a16="http://schemas.microsoft.com/office/drawing/2014/main" id="{A04037F3-0DB3-6C2C-2AA8-36531A19D00E}"/>
              </a:ext>
            </a:extLst>
          </p:cNvPr>
          <p:cNvPicPr>
            <a:picLocks noChangeAspect="1"/>
          </p:cNvPicPr>
          <p:nvPr/>
        </p:nvPicPr>
        <p:blipFill>
          <a:blip r:embed="rId3"/>
          <a:stretch>
            <a:fillRect/>
          </a:stretch>
        </p:blipFill>
        <p:spPr>
          <a:xfrm>
            <a:off x="7704484" y="3544939"/>
            <a:ext cx="3156428" cy="1913281"/>
          </a:xfrm>
          <a:prstGeom prst="rect">
            <a:avLst/>
          </a:prstGeom>
        </p:spPr>
      </p:pic>
      <p:sp>
        <p:nvSpPr>
          <p:cNvPr id="6" name="TextBox 5">
            <a:extLst>
              <a:ext uri="{FF2B5EF4-FFF2-40B4-BE49-F238E27FC236}">
                <a16:creationId xmlns:a16="http://schemas.microsoft.com/office/drawing/2014/main" id="{BA60459A-A085-9797-FA77-E96C965BC0A1}"/>
              </a:ext>
            </a:extLst>
          </p:cNvPr>
          <p:cNvSpPr txBox="1"/>
          <p:nvPr/>
        </p:nvSpPr>
        <p:spPr>
          <a:xfrm>
            <a:off x="7893934" y="5573165"/>
            <a:ext cx="3750198" cy="369332"/>
          </a:xfrm>
          <a:prstGeom prst="rect">
            <a:avLst/>
          </a:prstGeom>
          <a:noFill/>
        </p:spPr>
        <p:txBody>
          <a:bodyPr wrap="square" rtlCol="0">
            <a:spAutoFit/>
          </a:bodyPr>
          <a:lstStyle/>
          <a:p>
            <a:r>
              <a:rPr lang="en-US"/>
              <a:t>Backyard/Commercial Birds</a:t>
            </a:r>
          </a:p>
        </p:txBody>
      </p:sp>
      <p:pic>
        <p:nvPicPr>
          <p:cNvPr id="8" name="Picture 7" descr="A map of the U.S. with outbreaks of bird flu in wild birds shown in purple.">
            <a:extLst>
              <a:ext uri="{FF2B5EF4-FFF2-40B4-BE49-F238E27FC236}">
                <a16:creationId xmlns:a16="http://schemas.microsoft.com/office/drawing/2014/main" id="{DD725BFB-E276-0F79-4A9A-2B8952EB4E96}"/>
              </a:ext>
            </a:extLst>
          </p:cNvPr>
          <p:cNvPicPr>
            <a:picLocks noChangeAspect="1"/>
          </p:cNvPicPr>
          <p:nvPr/>
        </p:nvPicPr>
        <p:blipFill>
          <a:blip r:embed="rId4"/>
          <a:stretch>
            <a:fillRect/>
          </a:stretch>
        </p:blipFill>
        <p:spPr>
          <a:xfrm>
            <a:off x="7685589" y="1284835"/>
            <a:ext cx="3155630" cy="1913281"/>
          </a:xfrm>
          <a:prstGeom prst="rect">
            <a:avLst/>
          </a:prstGeom>
        </p:spPr>
      </p:pic>
      <p:sp>
        <p:nvSpPr>
          <p:cNvPr id="9" name="TextBox 8">
            <a:extLst>
              <a:ext uri="{FF2B5EF4-FFF2-40B4-BE49-F238E27FC236}">
                <a16:creationId xmlns:a16="http://schemas.microsoft.com/office/drawing/2014/main" id="{3827EEFD-0E3C-E916-C18F-CA546B7ECC58}"/>
              </a:ext>
            </a:extLst>
          </p:cNvPr>
          <p:cNvSpPr txBox="1"/>
          <p:nvPr/>
        </p:nvSpPr>
        <p:spPr>
          <a:xfrm>
            <a:off x="8821837" y="3049443"/>
            <a:ext cx="2822295" cy="369332"/>
          </a:xfrm>
          <a:prstGeom prst="rect">
            <a:avLst/>
          </a:prstGeom>
          <a:noFill/>
        </p:spPr>
        <p:txBody>
          <a:bodyPr wrap="square" rtlCol="0">
            <a:spAutoFit/>
          </a:bodyPr>
          <a:lstStyle/>
          <a:p>
            <a:r>
              <a:rPr lang="en-US"/>
              <a:t>Wild Birds</a:t>
            </a:r>
          </a:p>
        </p:txBody>
      </p:sp>
      <p:pic>
        <p:nvPicPr>
          <p:cNvPr id="10" name="Picture 9" descr="Detection in animals:&#10;&#10;10,604 wild birds&#10;50 jurisdictions with bird flu in wild birds&#10;109,668,208 poultry affected&#10;49 states with outbreaks in poultry&#10;612 dairy herds affected&#10;15 states with outbreaks in dairy cows&#10;">
            <a:extLst>
              <a:ext uri="{FF2B5EF4-FFF2-40B4-BE49-F238E27FC236}">
                <a16:creationId xmlns:a16="http://schemas.microsoft.com/office/drawing/2014/main" id="{234E297B-9672-5756-460D-0270EA94E97F}"/>
              </a:ext>
            </a:extLst>
          </p:cNvPr>
          <p:cNvPicPr>
            <a:picLocks noChangeAspect="1"/>
          </p:cNvPicPr>
          <p:nvPr/>
        </p:nvPicPr>
        <p:blipFill>
          <a:blip r:embed="rId5"/>
          <a:stretch>
            <a:fillRect/>
          </a:stretch>
        </p:blipFill>
        <p:spPr>
          <a:xfrm>
            <a:off x="420545" y="1175286"/>
            <a:ext cx="6963810" cy="4117646"/>
          </a:xfrm>
          <a:prstGeom prst="rect">
            <a:avLst/>
          </a:prstGeom>
        </p:spPr>
      </p:pic>
      <p:sp>
        <p:nvSpPr>
          <p:cNvPr id="12" name="TextBox 11" descr="53 human cases in U.S.​&#10;&#10;Plus: a Canadian teenager hospitalized with strain NOT related to livestock outbreaks in US; CA child tested positive with no known animal contact">
            <a:extLst>
              <a:ext uri="{FF2B5EF4-FFF2-40B4-BE49-F238E27FC236}">
                <a16:creationId xmlns:a16="http://schemas.microsoft.com/office/drawing/2014/main" id="{CFF4956A-D9A7-A90E-CFE2-9D7374A4E49E}"/>
              </a:ext>
            </a:extLst>
          </p:cNvPr>
          <p:cNvSpPr txBox="1"/>
          <p:nvPr/>
        </p:nvSpPr>
        <p:spPr>
          <a:xfrm>
            <a:off x="743674" y="5221049"/>
            <a:ext cx="6094070" cy="1200329"/>
          </a:xfrm>
          <a:prstGeom prst="rect">
            <a:avLst/>
          </a:prstGeom>
          <a:noFill/>
        </p:spPr>
        <p:txBody>
          <a:bodyPr wrap="square" lIns="91440" tIns="45720" rIns="91440" bIns="45720" anchor="t">
            <a:spAutoFit/>
          </a:bodyPr>
          <a:lstStyle/>
          <a:p>
            <a:pPr marL="285750" indent="-285750">
              <a:buFont typeface="Arial" panose="020B0604020202020204" pitchFamily="34" charset="0"/>
              <a:buChar char="•"/>
            </a:pPr>
            <a:r>
              <a:rPr lang="en-US" b="1"/>
              <a:t>53</a:t>
            </a:r>
            <a:r>
              <a:rPr lang="en-US"/>
              <a:t> human cases in U.S.</a:t>
            </a:r>
          </a:p>
          <a:p>
            <a:pPr lvl="1">
              <a:buFont typeface="Courier New" panose="020B0604020202020204" pitchFamily="34" charset="0"/>
              <a:buChar char="o"/>
            </a:pPr>
            <a:r>
              <a:rPr lang="en-US"/>
              <a:t>Canadian teenager hospitalized with strain NOT related to livestock outbreaks in US; CA child tested + - no known animal contact</a:t>
            </a:r>
          </a:p>
        </p:txBody>
      </p:sp>
      <p:sp>
        <p:nvSpPr>
          <p:cNvPr id="3" name="TextBox 2" descr="Subtitle: As of November 22, 2024​">
            <a:extLst>
              <a:ext uri="{FF2B5EF4-FFF2-40B4-BE49-F238E27FC236}">
                <a16:creationId xmlns:a16="http://schemas.microsoft.com/office/drawing/2014/main" id="{AD2657C8-2CCF-4A50-20FB-51ED1295D7C0}"/>
              </a:ext>
            </a:extLst>
          </p:cNvPr>
          <p:cNvSpPr txBox="1"/>
          <p:nvPr/>
        </p:nvSpPr>
        <p:spPr>
          <a:xfrm>
            <a:off x="4201010" y="1057807"/>
            <a:ext cx="311297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cs typeface="Calibri"/>
              </a:rPr>
              <a:t>As of November 22, 2024</a:t>
            </a:r>
          </a:p>
        </p:txBody>
      </p:sp>
    </p:spTree>
    <p:extLst>
      <p:ext uri="{BB962C8B-B14F-4D97-AF65-F5344CB8AC3E}">
        <p14:creationId xmlns:p14="http://schemas.microsoft.com/office/powerpoint/2010/main" val="856792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Title of slide: We exist in the context.">
            <a:extLst>
              <a:ext uri="{FF2B5EF4-FFF2-40B4-BE49-F238E27FC236}">
                <a16:creationId xmlns:a16="http://schemas.microsoft.com/office/drawing/2014/main" id="{0E78D5C5-9FE5-13BC-FCE4-1FF5159124D5}"/>
              </a:ext>
            </a:extLst>
          </p:cNvPr>
          <p:cNvSpPr>
            <a:spLocks noGrp="1"/>
          </p:cNvSpPr>
          <p:nvPr>
            <p:ph type="title"/>
          </p:nvPr>
        </p:nvSpPr>
        <p:spPr/>
        <p:txBody>
          <a:bodyPr>
            <a:normAutofit fontScale="90000"/>
          </a:bodyPr>
          <a:lstStyle/>
          <a:p>
            <a:r>
              <a:rPr lang="en-US"/>
              <a:t>We Exist in the Context:</a:t>
            </a:r>
          </a:p>
        </p:txBody>
      </p:sp>
      <p:sp>
        <p:nvSpPr>
          <p:cNvPr id="3" name="Content Placeholder 2" descr="Paragraph: This is not occurring in a vacuum. For your consideration: Climate change (increased risk of pandemics), New Administration, Legal challenges to masking, public health initiatives, Disinformation, misinformation and social media, no centralized news source anymore, public health collapse. Update your Vaccines! Consider masking again. If you have outdoor cats, no you don't!">
            <a:extLst>
              <a:ext uri="{FF2B5EF4-FFF2-40B4-BE49-F238E27FC236}">
                <a16:creationId xmlns:a16="http://schemas.microsoft.com/office/drawing/2014/main" id="{34751530-EBAB-FFF7-0392-3599A3D8AE57}"/>
              </a:ext>
            </a:extLst>
          </p:cNvPr>
          <p:cNvSpPr>
            <a:spLocks noGrp="1"/>
          </p:cNvSpPr>
          <p:nvPr>
            <p:ph idx="1"/>
          </p:nvPr>
        </p:nvSpPr>
        <p:spPr>
          <a:xfrm>
            <a:off x="1441401" y="1450272"/>
            <a:ext cx="10515600" cy="4764723"/>
          </a:xfrm>
        </p:spPr>
        <p:txBody>
          <a:bodyPr vert="horz" lIns="91440" tIns="45720" rIns="91440" bIns="45720" rtlCol="0" anchor="t">
            <a:normAutofit/>
          </a:bodyPr>
          <a:lstStyle/>
          <a:p>
            <a:r>
              <a:rPr lang="en-US"/>
              <a:t>This is not occurring in a vacuum. For your consideration:</a:t>
            </a:r>
          </a:p>
          <a:p>
            <a:pPr lvl="1">
              <a:buFont typeface="Courier New" panose="020B0604020202020204" pitchFamily="34" charset="0"/>
              <a:buChar char="o"/>
            </a:pPr>
            <a:r>
              <a:rPr lang="en-US"/>
              <a:t>Climate change (increased risk of pandemics)</a:t>
            </a:r>
            <a:endParaRPr lang="en-US">
              <a:cs typeface="Calibri"/>
            </a:endParaRPr>
          </a:p>
          <a:p>
            <a:pPr lvl="1">
              <a:buFont typeface="Courier New" panose="020B0604020202020204" pitchFamily="34" charset="0"/>
              <a:buChar char="o"/>
            </a:pPr>
            <a:r>
              <a:rPr lang="en-US"/>
              <a:t>New Administration</a:t>
            </a:r>
            <a:endParaRPr lang="en-US">
              <a:cs typeface="Calibri"/>
            </a:endParaRPr>
          </a:p>
          <a:p>
            <a:pPr lvl="1">
              <a:buFont typeface="Courier New" panose="020B0604020202020204" pitchFamily="34" charset="0"/>
              <a:buChar char="o"/>
            </a:pPr>
            <a:r>
              <a:rPr lang="en-US"/>
              <a:t>Legal challenges to masking, public health initiatives</a:t>
            </a:r>
            <a:endParaRPr lang="en-US">
              <a:cs typeface="Calibri"/>
            </a:endParaRPr>
          </a:p>
          <a:p>
            <a:pPr lvl="1">
              <a:buFont typeface="Courier New" panose="020B0604020202020204" pitchFamily="34" charset="0"/>
              <a:buChar char="o"/>
            </a:pPr>
            <a:r>
              <a:rPr lang="en-US"/>
              <a:t>Disinformation, misinformation, social media</a:t>
            </a:r>
            <a:endParaRPr lang="en-US">
              <a:cs typeface="Calibri"/>
            </a:endParaRPr>
          </a:p>
          <a:p>
            <a:pPr lvl="2">
              <a:buFont typeface="Wingdings" panose="020B0604020202020204" pitchFamily="34" charset="0"/>
              <a:buChar char="§"/>
            </a:pPr>
            <a:r>
              <a:rPr lang="en-US"/>
              <a:t>No centralized news source anymore</a:t>
            </a:r>
            <a:endParaRPr lang="en-US">
              <a:cs typeface="Calibri"/>
            </a:endParaRPr>
          </a:p>
          <a:p>
            <a:pPr lvl="1">
              <a:buFont typeface="Courier New" panose="020B0604020202020204" pitchFamily="34" charset="0"/>
              <a:buChar char="o"/>
            </a:pPr>
            <a:r>
              <a:rPr lang="en-US"/>
              <a:t>Public health collapse</a:t>
            </a:r>
            <a:endParaRPr lang="en-US">
              <a:cs typeface="Calibri"/>
            </a:endParaRPr>
          </a:p>
          <a:p>
            <a:r>
              <a:rPr lang="en-US"/>
              <a:t>Update your vaccines! </a:t>
            </a:r>
            <a:r>
              <a:rPr lang="en-US" b="1"/>
              <a:t>Consider masking again.</a:t>
            </a:r>
            <a:endParaRPr lang="en-US" b="1">
              <a:cs typeface="Calibri"/>
            </a:endParaRPr>
          </a:p>
          <a:p>
            <a:r>
              <a:rPr lang="en-US"/>
              <a:t>If you have outdoor cats, no you don't!</a:t>
            </a:r>
            <a:endParaRPr lang="en-US">
              <a:cs typeface="Calibri"/>
            </a:endParaRPr>
          </a:p>
        </p:txBody>
      </p:sp>
      <p:sp>
        <p:nvSpPr>
          <p:cNvPr id="7" name="Freeform 2" descr="A graphic of a flock of birds flying is in the bottom right corner.">
            <a:extLst>
              <a:ext uri="{FF2B5EF4-FFF2-40B4-BE49-F238E27FC236}">
                <a16:creationId xmlns:a16="http://schemas.microsoft.com/office/drawing/2014/main" id="{47E1BDF8-961E-C26E-FC60-4A2A10DE0AE3}"/>
              </a:ext>
            </a:extLst>
          </p:cNvPr>
          <p:cNvSpPr/>
          <p:nvPr/>
        </p:nvSpPr>
        <p:spPr>
          <a:xfrm>
            <a:off x="6699201" y="5333683"/>
            <a:ext cx="4876800" cy="1219200"/>
          </a:xfrm>
          <a:custGeom>
            <a:avLst/>
            <a:gdLst/>
            <a:ahLst/>
            <a:cxnLst/>
            <a:rect l="l" t="t" r="r" b="b"/>
            <a:pathLst>
              <a:path w="7315200" h="1828800">
                <a:moveTo>
                  <a:pt x="0" y="0"/>
                </a:moveTo>
                <a:lnTo>
                  <a:pt x="7315200" y="0"/>
                </a:lnTo>
                <a:lnTo>
                  <a:pt x="7315200" y="1828800"/>
                </a:lnTo>
                <a:lnTo>
                  <a:pt x="0" y="1828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200"/>
          </a:p>
        </p:txBody>
      </p:sp>
    </p:spTree>
    <p:extLst>
      <p:ext uri="{BB962C8B-B14F-4D97-AF65-F5344CB8AC3E}">
        <p14:creationId xmlns:p14="http://schemas.microsoft.com/office/powerpoint/2010/main" val="2800249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TItle: H5N1 Surveillance​ (continued)">
            <a:extLst>
              <a:ext uri="{FF2B5EF4-FFF2-40B4-BE49-F238E27FC236}">
                <a16:creationId xmlns:a16="http://schemas.microsoft.com/office/drawing/2014/main" id="{F7245205-6C80-1C80-AFA2-5B9B6854FD52}"/>
              </a:ext>
            </a:extLst>
          </p:cNvPr>
          <p:cNvSpPr>
            <a:spLocks noGrp="1"/>
          </p:cNvSpPr>
          <p:nvPr>
            <p:ph type="title"/>
          </p:nvPr>
        </p:nvSpPr>
        <p:spPr/>
        <p:txBody>
          <a:bodyPr>
            <a:normAutofit fontScale="90000"/>
          </a:bodyPr>
          <a:lstStyle/>
          <a:p>
            <a:r>
              <a:rPr lang="en-US"/>
              <a:t>H5N1 Surveillance</a:t>
            </a:r>
          </a:p>
        </p:txBody>
      </p:sp>
      <p:pic>
        <p:nvPicPr>
          <p:cNvPr id="5" name="Picture 4" descr="A map of the U.S. with outbreaks of bird flu in backyard and commercial birds shown in purple.">
            <a:extLst>
              <a:ext uri="{FF2B5EF4-FFF2-40B4-BE49-F238E27FC236}">
                <a16:creationId xmlns:a16="http://schemas.microsoft.com/office/drawing/2014/main" id="{A04037F3-0DB3-6C2C-2AA8-36531A19D00E}"/>
              </a:ext>
            </a:extLst>
          </p:cNvPr>
          <p:cNvPicPr>
            <a:picLocks noChangeAspect="1"/>
          </p:cNvPicPr>
          <p:nvPr/>
        </p:nvPicPr>
        <p:blipFill>
          <a:blip r:embed="rId3"/>
          <a:stretch>
            <a:fillRect/>
          </a:stretch>
        </p:blipFill>
        <p:spPr>
          <a:xfrm>
            <a:off x="7704484" y="3544939"/>
            <a:ext cx="3156428" cy="1913281"/>
          </a:xfrm>
          <a:prstGeom prst="rect">
            <a:avLst/>
          </a:prstGeom>
        </p:spPr>
      </p:pic>
      <p:sp>
        <p:nvSpPr>
          <p:cNvPr id="6" name="TextBox 5">
            <a:extLst>
              <a:ext uri="{FF2B5EF4-FFF2-40B4-BE49-F238E27FC236}">
                <a16:creationId xmlns:a16="http://schemas.microsoft.com/office/drawing/2014/main" id="{BA60459A-A085-9797-FA77-E96C965BC0A1}"/>
              </a:ext>
            </a:extLst>
          </p:cNvPr>
          <p:cNvSpPr txBox="1"/>
          <p:nvPr/>
        </p:nvSpPr>
        <p:spPr>
          <a:xfrm>
            <a:off x="7893934" y="5573165"/>
            <a:ext cx="3750198" cy="369332"/>
          </a:xfrm>
          <a:prstGeom prst="rect">
            <a:avLst/>
          </a:prstGeom>
          <a:noFill/>
        </p:spPr>
        <p:txBody>
          <a:bodyPr wrap="square" rtlCol="0">
            <a:spAutoFit/>
          </a:bodyPr>
          <a:lstStyle/>
          <a:p>
            <a:r>
              <a:rPr lang="en-US"/>
              <a:t>Backyard/Commercial Birds</a:t>
            </a:r>
          </a:p>
        </p:txBody>
      </p:sp>
      <p:pic>
        <p:nvPicPr>
          <p:cNvPr id="8" name="Picture 7" descr="A map of the U.S. with outbreaks of bird flu in wild birds shown in purple.">
            <a:extLst>
              <a:ext uri="{FF2B5EF4-FFF2-40B4-BE49-F238E27FC236}">
                <a16:creationId xmlns:a16="http://schemas.microsoft.com/office/drawing/2014/main" id="{DD725BFB-E276-0F79-4A9A-2B8952EB4E96}"/>
              </a:ext>
            </a:extLst>
          </p:cNvPr>
          <p:cNvPicPr>
            <a:picLocks noChangeAspect="1"/>
          </p:cNvPicPr>
          <p:nvPr/>
        </p:nvPicPr>
        <p:blipFill>
          <a:blip r:embed="rId4"/>
          <a:stretch>
            <a:fillRect/>
          </a:stretch>
        </p:blipFill>
        <p:spPr>
          <a:xfrm>
            <a:off x="7685589" y="1284835"/>
            <a:ext cx="3155630" cy="1913281"/>
          </a:xfrm>
          <a:prstGeom prst="rect">
            <a:avLst/>
          </a:prstGeom>
        </p:spPr>
      </p:pic>
      <p:sp>
        <p:nvSpPr>
          <p:cNvPr id="9" name="TextBox 8">
            <a:extLst>
              <a:ext uri="{FF2B5EF4-FFF2-40B4-BE49-F238E27FC236}">
                <a16:creationId xmlns:a16="http://schemas.microsoft.com/office/drawing/2014/main" id="{3827EEFD-0E3C-E916-C18F-CA546B7ECC58}"/>
              </a:ext>
            </a:extLst>
          </p:cNvPr>
          <p:cNvSpPr txBox="1"/>
          <p:nvPr/>
        </p:nvSpPr>
        <p:spPr>
          <a:xfrm>
            <a:off x="8821837" y="3049443"/>
            <a:ext cx="2822295" cy="369332"/>
          </a:xfrm>
          <a:prstGeom prst="rect">
            <a:avLst/>
          </a:prstGeom>
          <a:noFill/>
        </p:spPr>
        <p:txBody>
          <a:bodyPr wrap="square" rtlCol="0">
            <a:spAutoFit/>
          </a:bodyPr>
          <a:lstStyle/>
          <a:p>
            <a:r>
              <a:rPr lang="en-US"/>
              <a:t>Wild Birds</a:t>
            </a:r>
          </a:p>
        </p:txBody>
      </p:sp>
      <p:pic>
        <p:nvPicPr>
          <p:cNvPr id="10" name="Picture 9" descr="Detection in animals:&#10;&#10;10,718 wild birds&#10;51 jurisdictions with bird flu in wild birds&#10;120,572,146 poultry affected&#10;49 states with outbreaks in poultry&#10;742 dairy herds affected&#10;16 states with outbreaks in dairy cows">
            <a:extLst>
              <a:ext uri="{FF2B5EF4-FFF2-40B4-BE49-F238E27FC236}">
                <a16:creationId xmlns:a16="http://schemas.microsoft.com/office/drawing/2014/main" id="{234E297B-9672-5756-460D-0270EA94E97F}"/>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20545" y="1187398"/>
            <a:ext cx="6963810" cy="4093421"/>
          </a:xfrm>
          <a:prstGeom prst="rect">
            <a:avLst/>
          </a:prstGeom>
        </p:spPr>
      </p:pic>
      <p:sp>
        <p:nvSpPr>
          <p:cNvPr id="12" name="TextBox 11" descr="58 human cases in U.S.​&#10;This includes a California child who drank raw milk ​">
            <a:extLst>
              <a:ext uri="{FF2B5EF4-FFF2-40B4-BE49-F238E27FC236}">
                <a16:creationId xmlns:a16="http://schemas.microsoft.com/office/drawing/2014/main" id="{CFF4956A-D9A7-A90E-CFE2-9D7374A4E49E}"/>
              </a:ext>
            </a:extLst>
          </p:cNvPr>
          <p:cNvSpPr txBox="1"/>
          <p:nvPr/>
        </p:nvSpPr>
        <p:spPr>
          <a:xfrm>
            <a:off x="743674" y="5221049"/>
            <a:ext cx="6094070" cy="646331"/>
          </a:xfrm>
          <a:prstGeom prst="rect">
            <a:avLst/>
          </a:prstGeom>
          <a:noFill/>
        </p:spPr>
        <p:txBody>
          <a:bodyPr wrap="square" lIns="91440" tIns="45720" rIns="91440" bIns="45720" anchor="t">
            <a:spAutoFit/>
          </a:bodyPr>
          <a:lstStyle/>
          <a:p>
            <a:pPr marL="285750" indent="-285750">
              <a:buFont typeface="Arial" panose="020B0604020202020204" pitchFamily="34" charset="0"/>
              <a:buChar char="•"/>
            </a:pPr>
            <a:r>
              <a:rPr lang="en-US" b="1"/>
              <a:t>58</a:t>
            </a:r>
            <a:r>
              <a:rPr lang="en-US"/>
              <a:t> human cases in U.S.</a:t>
            </a:r>
          </a:p>
          <a:p>
            <a:pPr lvl="1">
              <a:buFont typeface="Courier New" panose="020B0604020202020204" pitchFamily="34" charset="0"/>
              <a:buChar char="o"/>
            </a:pPr>
            <a:r>
              <a:rPr lang="en-US"/>
              <a:t> Cali child drank raw milk </a:t>
            </a:r>
          </a:p>
        </p:txBody>
      </p:sp>
      <p:sp>
        <p:nvSpPr>
          <p:cNvPr id="3" name="TextBox 2" descr="Subtitle: As of December 11, 2024​">
            <a:extLst>
              <a:ext uri="{FF2B5EF4-FFF2-40B4-BE49-F238E27FC236}">
                <a16:creationId xmlns:a16="http://schemas.microsoft.com/office/drawing/2014/main" id="{AD2657C8-2CCF-4A50-20FB-51ED1295D7C0}"/>
              </a:ext>
            </a:extLst>
          </p:cNvPr>
          <p:cNvSpPr txBox="1"/>
          <p:nvPr/>
        </p:nvSpPr>
        <p:spPr>
          <a:xfrm>
            <a:off x="4201010" y="1057807"/>
            <a:ext cx="311297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cs typeface="Calibri"/>
              </a:rPr>
              <a:t>As of December 11, 2024</a:t>
            </a:r>
          </a:p>
        </p:txBody>
      </p:sp>
    </p:spTree>
    <p:extLst>
      <p:ext uri="{BB962C8B-B14F-4D97-AF65-F5344CB8AC3E}">
        <p14:creationId xmlns:p14="http://schemas.microsoft.com/office/powerpoint/2010/main" val="37483211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449821-E90F-DD01-D317-C42B40E334E8}"/>
            </a:ext>
          </a:extLst>
        </p:cNvPr>
        <p:cNvGrpSpPr/>
        <p:nvPr/>
      </p:nvGrpSpPr>
      <p:grpSpPr>
        <a:xfrm>
          <a:off x="0" y="0"/>
          <a:ext cx="0" cy="0"/>
          <a:chOff x="0" y="0"/>
          <a:chExt cx="0" cy="0"/>
        </a:xfrm>
      </p:grpSpPr>
      <p:sp>
        <p:nvSpPr>
          <p:cNvPr id="2" name="Title 1" descr="TItle: H5N1 Surveillance​ (continued)">
            <a:extLst>
              <a:ext uri="{FF2B5EF4-FFF2-40B4-BE49-F238E27FC236}">
                <a16:creationId xmlns:a16="http://schemas.microsoft.com/office/drawing/2014/main" id="{F5A3EC31-A380-0815-E78F-E2E4B22AE8BD}"/>
              </a:ext>
            </a:extLst>
          </p:cNvPr>
          <p:cNvSpPr>
            <a:spLocks noGrp="1"/>
          </p:cNvSpPr>
          <p:nvPr>
            <p:ph type="title"/>
          </p:nvPr>
        </p:nvSpPr>
        <p:spPr/>
        <p:txBody>
          <a:bodyPr>
            <a:normAutofit fontScale="90000"/>
          </a:bodyPr>
          <a:lstStyle/>
          <a:p>
            <a:r>
              <a:rPr lang="en-US"/>
              <a:t>H5N1 Surveillance</a:t>
            </a:r>
          </a:p>
        </p:txBody>
      </p:sp>
      <p:pic>
        <p:nvPicPr>
          <p:cNvPr id="5" name="Picture 4" descr="A map of the U.S. with outbreaks of bird flu in backyard and commercial birds shown in purple.">
            <a:extLst>
              <a:ext uri="{FF2B5EF4-FFF2-40B4-BE49-F238E27FC236}">
                <a16:creationId xmlns:a16="http://schemas.microsoft.com/office/drawing/2014/main" id="{E97C9716-74F8-1DFF-C8F9-BEE44B7B35AC}"/>
              </a:ext>
            </a:extLst>
          </p:cNvPr>
          <p:cNvPicPr>
            <a:picLocks noChangeAspect="1"/>
          </p:cNvPicPr>
          <p:nvPr/>
        </p:nvPicPr>
        <p:blipFill>
          <a:blip r:embed="rId3"/>
          <a:stretch>
            <a:fillRect/>
          </a:stretch>
        </p:blipFill>
        <p:spPr>
          <a:xfrm>
            <a:off x="7704484" y="3544939"/>
            <a:ext cx="3156428" cy="1913281"/>
          </a:xfrm>
          <a:prstGeom prst="rect">
            <a:avLst/>
          </a:prstGeom>
        </p:spPr>
      </p:pic>
      <p:sp>
        <p:nvSpPr>
          <p:cNvPr id="6" name="TextBox 5">
            <a:extLst>
              <a:ext uri="{FF2B5EF4-FFF2-40B4-BE49-F238E27FC236}">
                <a16:creationId xmlns:a16="http://schemas.microsoft.com/office/drawing/2014/main" id="{4B6BA35B-B2A3-4EE2-5510-559357CD7531}"/>
              </a:ext>
            </a:extLst>
          </p:cNvPr>
          <p:cNvSpPr txBox="1"/>
          <p:nvPr/>
        </p:nvSpPr>
        <p:spPr>
          <a:xfrm>
            <a:off x="7893934" y="5573165"/>
            <a:ext cx="3750198" cy="369332"/>
          </a:xfrm>
          <a:prstGeom prst="rect">
            <a:avLst/>
          </a:prstGeom>
          <a:noFill/>
        </p:spPr>
        <p:txBody>
          <a:bodyPr wrap="square" rtlCol="0">
            <a:spAutoFit/>
          </a:bodyPr>
          <a:lstStyle/>
          <a:p>
            <a:r>
              <a:rPr lang="en-US"/>
              <a:t>Backyard/Commercial Birds</a:t>
            </a:r>
          </a:p>
        </p:txBody>
      </p:sp>
      <p:pic>
        <p:nvPicPr>
          <p:cNvPr id="8" name="Picture 7" descr="A map of the U.S. with outbreaks of bird flu in wild birds shown in purple.">
            <a:extLst>
              <a:ext uri="{FF2B5EF4-FFF2-40B4-BE49-F238E27FC236}">
                <a16:creationId xmlns:a16="http://schemas.microsoft.com/office/drawing/2014/main" id="{611C2172-2D83-BBBB-0006-B521F52D18F5}"/>
              </a:ext>
            </a:extLst>
          </p:cNvPr>
          <p:cNvPicPr>
            <a:picLocks noChangeAspect="1"/>
          </p:cNvPicPr>
          <p:nvPr/>
        </p:nvPicPr>
        <p:blipFill>
          <a:blip r:embed="rId4"/>
          <a:stretch>
            <a:fillRect/>
          </a:stretch>
        </p:blipFill>
        <p:spPr>
          <a:xfrm>
            <a:off x="7685589" y="1284835"/>
            <a:ext cx="3155630" cy="1913281"/>
          </a:xfrm>
          <a:prstGeom prst="rect">
            <a:avLst/>
          </a:prstGeom>
        </p:spPr>
      </p:pic>
      <p:sp>
        <p:nvSpPr>
          <p:cNvPr id="9" name="TextBox 8">
            <a:extLst>
              <a:ext uri="{FF2B5EF4-FFF2-40B4-BE49-F238E27FC236}">
                <a16:creationId xmlns:a16="http://schemas.microsoft.com/office/drawing/2014/main" id="{4697F1F5-B818-0D42-6892-72D241FA5B0F}"/>
              </a:ext>
            </a:extLst>
          </p:cNvPr>
          <p:cNvSpPr txBox="1"/>
          <p:nvPr/>
        </p:nvSpPr>
        <p:spPr>
          <a:xfrm>
            <a:off x="8821837" y="3049443"/>
            <a:ext cx="2822295" cy="369332"/>
          </a:xfrm>
          <a:prstGeom prst="rect">
            <a:avLst/>
          </a:prstGeom>
          <a:noFill/>
        </p:spPr>
        <p:txBody>
          <a:bodyPr wrap="square" rtlCol="0">
            <a:spAutoFit/>
          </a:bodyPr>
          <a:lstStyle/>
          <a:p>
            <a:r>
              <a:rPr lang="en-US"/>
              <a:t>Wild Birds</a:t>
            </a:r>
          </a:p>
        </p:txBody>
      </p:sp>
      <p:sp>
        <p:nvSpPr>
          <p:cNvPr id="12" name="TextBox 11" descr="67 human cases in U.S.​&#10;The First human death was reported in December​ (Louisiana)">
            <a:extLst>
              <a:ext uri="{FF2B5EF4-FFF2-40B4-BE49-F238E27FC236}">
                <a16:creationId xmlns:a16="http://schemas.microsoft.com/office/drawing/2014/main" id="{71FCC6A3-B167-35B1-1DBD-B87AEDC9D374}"/>
              </a:ext>
            </a:extLst>
          </p:cNvPr>
          <p:cNvSpPr txBox="1"/>
          <p:nvPr/>
        </p:nvSpPr>
        <p:spPr>
          <a:xfrm>
            <a:off x="848388" y="5271389"/>
            <a:ext cx="6094070" cy="646331"/>
          </a:xfrm>
          <a:prstGeom prst="rect">
            <a:avLst/>
          </a:prstGeom>
          <a:noFill/>
        </p:spPr>
        <p:txBody>
          <a:bodyPr wrap="square" lIns="91440" tIns="45720" rIns="91440" bIns="45720" anchor="t">
            <a:spAutoFit/>
          </a:bodyPr>
          <a:lstStyle/>
          <a:p>
            <a:pPr marL="285750" indent="-285750">
              <a:buFont typeface="Arial" panose="020B0604020202020204" pitchFamily="34" charset="0"/>
              <a:buChar char="•"/>
            </a:pPr>
            <a:r>
              <a:rPr lang="en-US" b="1"/>
              <a:t>67</a:t>
            </a:r>
            <a:r>
              <a:rPr lang="en-US"/>
              <a:t> human cases in U.S.</a:t>
            </a:r>
          </a:p>
          <a:p>
            <a:pPr marL="742950" lvl="1" indent="-285750">
              <a:buFont typeface="Arial" panose="020B0604020202020204" pitchFamily="34" charset="0"/>
              <a:buChar char="•"/>
            </a:pPr>
            <a:r>
              <a:rPr lang="en-US"/>
              <a:t>First human death reported in December</a:t>
            </a:r>
          </a:p>
        </p:txBody>
      </p:sp>
      <p:sp>
        <p:nvSpPr>
          <p:cNvPr id="3" name="TextBox 2" descr="Subtitle: As of January 28, 2025">
            <a:extLst>
              <a:ext uri="{FF2B5EF4-FFF2-40B4-BE49-F238E27FC236}">
                <a16:creationId xmlns:a16="http://schemas.microsoft.com/office/drawing/2014/main" id="{B793C041-9945-A74F-A191-5EBC46077643}"/>
              </a:ext>
            </a:extLst>
          </p:cNvPr>
          <p:cNvSpPr txBox="1"/>
          <p:nvPr/>
        </p:nvSpPr>
        <p:spPr>
          <a:xfrm>
            <a:off x="4201010" y="1057807"/>
            <a:ext cx="311297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cs typeface="Calibri"/>
              </a:rPr>
              <a:t>As of January 28, 2025</a:t>
            </a:r>
          </a:p>
        </p:txBody>
      </p:sp>
      <p:pic>
        <p:nvPicPr>
          <p:cNvPr id="7" name="Picture 6" descr="Detection in animals:&#10;&#10;10,972 wild birds&#10;51 jurisdictions with bird flu in wild birds&#10;145,077,200 poultry affected&#10;51 states with outbreaks in poultry&#10;943 dairy herds affected&#10;16 states with outbreaks in dairy cows">
            <a:extLst>
              <a:ext uri="{FF2B5EF4-FFF2-40B4-BE49-F238E27FC236}">
                <a16:creationId xmlns:a16="http://schemas.microsoft.com/office/drawing/2014/main" id="{705AA328-BB3D-EC7F-E96C-FEDA9A5A3E1F}"/>
              </a:ext>
            </a:extLst>
          </p:cNvPr>
          <p:cNvPicPr>
            <a:picLocks noChangeAspect="1"/>
          </p:cNvPicPr>
          <p:nvPr/>
        </p:nvPicPr>
        <p:blipFill>
          <a:blip r:embed="rId5"/>
          <a:stretch>
            <a:fillRect/>
          </a:stretch>
        </p:blipFill>
        <p:spPr>
          <a:xfrm>
            <a:off x="738487" y="1482154"/>
            <a:ext cx="6203971" cy="3738895"/>
          </a:xfrm>
          <a:prstGeom prst="rect">
            <a:avLst/>
          </a:prstGeom>
        </p:spPr>
      </p:pic>
    </p:spTree>
    <p:extLst>
      <p:ext uri="{BB962C8B-B14F-4D97-AF65-F5344CB8AC3E}">
        <p14:creationId xmlns:p14="http://schemas.microsoft.com/office/powerpoint/2010/main" val="35008167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TItle: H5N1 Surveillance​ (continued)">
            <a:extLst>
              <a:ext uri="{FF2B5EF4-FFF2-40B4-BE49-F238E27FC236}">
                <a16:creationId xmlns:a16="http://schemas.microsoft.com/office/drawing/2014/main" id="{9227042B-2BB2-2FA3-F37E-4FADF7993566}"/>
              </a:ext>
            </a:extLst>
          </p:cNvPr>
          <p:cNvSpPr>
            <a:spLocks noGrp="1"/>
          </p:cNvSpPr>
          <p:nvPr>
            <p:ph type="title"/>
          </p:nvPr>
        </p:nvSpPr>
        <p:spPr/>
        <p:txBody>
          <a:bodyPr>
            <a:normAutofit fontScale="90000"/>
          </a:bodyPr>
          <a:lstStyle/>
          <a:p>
            <a:r>
              <a:rPr lang="en-US"/>
              <a:t>H5N1 Surveillance</a:t>
            </a:r>
          </a:p>
        </p:txBody>
      </p:sp>
      <p:sp>
        <p:nvSpPr>
          <p:cNvPr id="6" name="TextBox 5" descr="Subtitle: As of January 31, 2025">
            <a:extLst>
              <a:ext uri="{FF2B5EF4-FFF2-40B4-BE49-F238E27FC236}">
                <a16:creationId xmlns:a16="http://schemas.microsoft.com/office/drawing/2014/main" id="{08CEDB21-65B3-1F4A-E50B-65B93204C04F}"/>
              </a:ext>
            </a:extLst>
          </p:cNvPr>
          <p:cNvSpPr txBox="1"/>
          <p:nvPr/>
        </p:nvSpPr>
        <p:spPr>
          <a:xfrm>
            <a:off x="4201010" y="1057807"/>
            <a:ext cx="311297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cs typeface="Calibri"/>
              </a:rPr>
              <a:t>As of February 5, 2025</a:t>
            </a:r>
          </a:p>
        </p:txBody>
      </p:sp>
      <p:pic>
        <p:nvPicPr>
          <p:cNvPr id="7" name="Content Placeholder 6" descr="A screenshot of a computer&#10;&#10;AI-generated content may be incorrect.">
            <a:extLst>
              <a:ext uri="{FF2B5EF4-FFF2-40B4-BE49-F238E27FC236}">
                <a16:creationId xmlns:a16="http://schemas.microsoft.com/office/drawing/2014/main" id="{DF1DC4AB-F717-8264-C7CB-C1445496B74A}"/>
              </a:ext>
            </a:extLst>
          </p:cNvPr>
          <p:cNvPicPr>
            <a:picLocks noGrp="1" noChangeAspect="1"/>
          </p:cNvPicPr>
          <p:nvPr>
            <p:ph idx="1"/>
          </p:nvPr>
        </p:nvPicPr>
        <p:blipFill>
          <a:blip r:embed="rId2"/>
          <a:stretch>
            <a:fillRect/>
          </a:stretch>
        </p:blipFill>
        <p:spPr>
          <a:xfrm>
            <a:off x="634583" y="1589252"/>
            <a:ext cx="6475751" cy="3686175"/>
          </a:xfrm>
        </p:spPr>
      </p:pic>
      <p:sp>
        <p:nvSpPr>
          <p:cNvPr id="9" name="TextBox 8" descr="67 human cases in U.S.​&#10;The First human death was reported in December​ (Louisiana)">
            <a:extLst>
              <a:ext uri="{FF2B5EF4-FFF2-40B4-BE49-F238E27FC236}">
                <a16:creationId xmlns:a16="http://schemas.microsoft.com/office/drawing/2014/main" id="{D527C9D6-2338-E3D2-EEC1-FC8BA2C3F851}"/>
              </a:ext>
            </a:extLst>
          </p:cNvPr>
          <p:cNvSpPr txBox="1"/>
          <p:nvPr/>
        </p:nvSpPr>
        <p:spPr>
          <a:xfrm>
            <a:off x="848388" y="5271389"/>
            <a:ext cx="6094070" cy="646331"/>
          </a:xfrm>
          <a:prstGeom prst="rect">
            <a:avLst/>
          </a:prstGeom>
          <a:noFill/>
        </p:spPr>
        <p:txBody>
          <a:bodyPr wrap="square" lIns="91440" tIns="45720" rIns="91440" bIns="45720" anchor="t">
            <a:spAutoFit/>
          </a:bodyPr>
          <a:lstStyle/>
          <a:p>
            <a:pPr marL="285750" indent="-285750">
              <a:buFont typeface="Arial" panose="020B0604020202020204" pitchFamily="34" charset="0"/>
              <a:buChar char="•"/>
            </a:pPr>
            <a:r>
              <a:rPr lang="en-US" b="1"/>
              <a:t>67</a:t>
            </a:r>
            <a:r>
              <a:rPr lang="en-US"/>
              <a:t> human cases in U.S.</a:t>
            </a:r>
          </a:p>
          <a:p>
            <a:pPr marL="742950" lvl="1" indent="-285750">
              <a:buFont typeface="Arial" panose="020B0604020202020204" pitchFamily="34" charset="0"/>
              <a:buChar char="•"/>
            </a:pPr>
            <a:r>
              <a:rPr lang="en-US"/>
              <a:t>First human death reported in December</a:t>
            </a:r>
          </a:p>
        </p:txBody>
      </p:sp>
      <p:pic>
        <p:nvPicPr>
          <p:cNvPr id="11" name="Picture 10" descr="A map of the U.S. with outbreaks of bird flu in backyard and commercial birds shown in purple.">
            <a:extLst>
              <a:ext uri="{FF2B5EF4-FFF2-40B4-BE49-F238E27FC236}">
                <a16:creationId xmlns:a16="http://schemas.microsoft.com/office/drawing/2014/main" id="{E503F147-C721-401E-DCDD-77CE63D2A195}"/>
              </a:ext>
            </a:extLst>
          </p:cNvPr>
          <p:cNvPicPr>
            <a:picLocks noChangeAspect="1"/>
          </p:cNvPicPr>
          <p:nvPr/>
        </p:nvPicPr>
        <p:blipFill>
          <a:blip r:embed="rId3"/>
          <a:stretch>
            <a:fillRect/>
          </a:stretch>
        </p:blipFill>
        <p:spPr>
          <a:xfrm>
            <a:off x="7704484" y="3544939"/>
            <a:ext cx="3156428" cy="1913281"/>
          </a:xfrm>
          <a:prstGeom prst="rect">
            <a:avLst/>
          </a:prstGeom>
        </p:spPr>
      </p:pic>
      <p:sp>
        <p:nvSpPr>
          <p:cNvPr id="13" name="TextBox 12">
            <a:extLst>
              <a:ext uri="{FF2B5EF4-FFF2-40B4-BE49-F238E27FC236}">
                <a16:creationId xmlns:a16="http://schemas.microsoft.com/office/drawing/2014/main" id="{CA4C5A0F-7C8A-26E8-FF8C-F6645FD158F3}"/>
              </a:ext>
            </a:extLst>
          </p:cNvPr>
          <p:cNvSpPr txBox="1"/>
          <p:nvPr/>
        </p:nvSpPr>
        <p:spPr>
          <a:xfrm>
            <a:off x="7893934" y="5573165"/>
            <a:ext cx="3750198" cy="369332"/>
          </a:xfrm>
          <a:prstGeom prst="rect">
            <a:avLst/>
          </a:prstGeom>
          <a:noFill/>
        </p:spPr>
        <p:txBody>
          <a:bodyPr wrap="square" rtlCol="0">
            <a:spAutoFit/>
          </a:bodyPr>
          <a:lstStyle/>
          <a:p>
            <a:r>
              <a:rPr lang="en-US"/>
              <a:t>Backyard/Commercial Birds</a:t>
            </a:r>
          </a:p>
        </p:txBody>
      </p:sp>
      <p:pic>
        <p:nvPicPr>
          <p:cNvPr id="15" name="Picture 14" descr="A map of the U.S. with outbreaks of bird flu in wild birds shown in purple.">
            <a:extLst>
              <a:ext uri="{FF2B5EF4-FFF2-40B4-BE49-F238E27FC236}">
                <a16:creationId xmlns:a16="http://schemas.microsoft.com/office/drawing/2014/main" id="{1DD7B081-8850-0641-82FE-18B11C0E55C8}"/>
              </a:ext>
            </a:extLst>
          </p:cNvPr>
          <p:cNvPicPr>
            <a:picLocks noChangeAspect="1"/>
          </p:cNvPicPr>
          <p:nvPr/>
        </p:nvPicPr>
        <p:blipFill>
          <a:blip r:embed="rId4"/>
          <a:stretch>
            <a:fillRect/>
          </a:stretch>
        </p:blipFill>
        <p:spPr>
          <a:xfrm>
            <a:off x="7685589" y="1284835"/>
            <a:ext cx="3155630" cy="1913281"/>
          </a:xfrm>
          <a:prstGeom prst="rect">
            <a:avLst/>
          </a:prstGeom>
        </p:spPr>
      </p:pic>
      <p:sp>
        <p:nvSpPr>
          <p:cNvPr id="17" name="TextBox 16">
            <a:extLst>
              <a:ext uri="{FF2B5EF4-FFF2-40B4-BE49-F238E27FC236}">
                <a16:creationId xmlns:a16="http://schemas.microsoft.com/office/drawing/2014/main" id="{80BE9AE9-64F5-E170-E4F4-744A59F3DC6F}"/>
              </a:ext>
            </a:extLst>
          </p:cNvPr>
          <p:cNvSpPr txBox="1"/>
          <p:nvPr/>
        </p:nvSpPr>
        <p:spPr>
          <a:xfrm>
            <a:off x="8821837" y="3049443"/>
            <a:ext cx="2822295" cy="369332"/>
          </a:xfrm>
          <a:prstGeom prst="rect">
            <a:avLst/>
          </a:prstGeom>
          <a:noFill/>
        </p:spPr>
        <p:txBody>
          <a:bodyPr wrap="square" rtlCol="0">
            <a:spAutoFit/>
          </a:bodyPr>
          <a:lstStyle/>
          <a:p>
            <a:r>
              <a:rPr lang="en-US"/>
              <a:t>Wild Birds</a:t>
            </a:r>
          </a:p>
        </p:txBody>
      </p:sp>
    </p:spTree>
    <p:extLst>
      <p:ext uri="{BB962C8B-B14F-4D97-AF65-F5344CB8AC3E}">
        <p14:creationId xmlns:p14="http://schemas.microsoft.com/office/powerpoint/2010/main" val="4208501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So...what do we do?​">
            <a:extLst>
              <a:ext uri="{FF2B5EF4-FFF2-40B4-BE49-F238E27FC236}">
                <a16:creationId xmlns:a16="http://schemas.microsoft.com/office/drawing/2014/main" id="{6D9C3D27-D4D5-CCA8-8285-852C4D246EA1}"/>
              </a:ext>
            </a:extLst>
          </p:cNvPr>
          <p:cNvSpPr>
            <a:spLocks noGrp="1"/>
          </p:cNvSpPr>
          <p:nvPr>
            <p:ph type="title"/>
          </p:nvPr>
        </p:nvSpPr>
        <p:spPr>
          <a:xfrm>
            <a:off x="831850" y="573196"/>
            <a:ext cx="10515600" cy="2852737"/>
          </a:xfrm>
        </p:spPr>
        <p:txBody>
          <a:bodyPr/>
          <a:lstStyle/>
          <a:p>
            <a:r>
              <a:rPr lang="en-US"/>
              <a:t>So...what do we do?</a:t>
            </a:r>
          </a:p>
        </p:txBody>
      </p:sp>
      <p:sp>
        <p:nvSpPr>
          <p:cNvPr id="3" name="Content Placeholder 2" descr="Great question!​">
            <a:extLst>
              <a:ext uri="{FF2B5EF4-FFF2-40B4-BE49-F238E27FC236}">
                <a16:creationId xmlns:a16="http://schemas.microsoft.com/office/drawing/2014/main" id="{8FF50A62-E181-78BA-F4D4-3CB39DE9FC57}"/>
              </a:ext>
            </a:extLst>
          </p:cNvPr>
          <p:cNvSpPr>
            <a:spLocks noGrp="1"/>
          </p:cNvSpPr>
          <p:nvPr>
            <p:ph type="body" idx="1"/>
          </p:nvPr>
        </p:nvSpPr>
        <p:spPr>
          <a:xfrm>
            <a:off x="831850" y="3491666"/>
            <a:ext cx="10515600" cy="1500187"/>
          </a:xfrm>
        </p:spPr>
        <p:txBody>
          <a:bodyPr vert="horz" lIns="91440" tIns="45720" rIns="91440" bIns="45720" rtlCol="0" anchor="t">
            <a:normAutofit/>
          </a:bodyPr>
          <a:lstStyle/>
          <a:p>
            <a:pPr algn="ctr"/>
            <a:r>
              <a:rPr lang="en-US">
                <a:cs typeface="Calibri"/>
              </a:rPr>
              <a:t>Great question!</a:t>
            </a:r>
            <a:endParaRPr lang="en-US"/>
          </a:p>
        </p:txBody>
      </p:sp>
      <p:sp>
        <p:nvSpPr>
          <p:cNvPr id="5" name="Freeform 2" descr="A graphic of a flock of birds flying is in the bottom right corner.">
            <a:extLst>
              <a:ext uri="{FF2B5EF4-FFF2-40B4-BE49-F238E27FC236}">
                <a16:creationId xmlns:a16="http://schemas.microsoft.com/office/drawing/2014/main" id="{4A2113C5-A29C-0F11-C05F-1F4FD6C6CCBB}"/>
              </a:ext>
            </a:extLst>
          </p:cNvPr>
          <p:cNvSpPr/>
          <p:nvPr/>
        </p:nvSpPr>
        <p:spPr>
          <a:xfrm>
            <a:off x="6699201" y="5333683"/>
            <a:ext cx="4876800" cy="1219200"/>
          </a:xfrm>
          <a:custGeom>
            <a:avLst/>
            <a:gdLst/>
            <a:ahLst/>
            <a:cxnLst/>
            <a:rect l="l" t="t" r="r" b="b"/>
            <a:pathLst>
              <a:path w="7315200" h="1828800">
                <a:moveTo>
                  <a:pt x="0" y="0"/>
                </a:moveTo>
                <a:lnTo>
                  <a:pt x="7315200" y="0"/>
                </a:lnTo>
                <a:lnTo>
                  <a:pt x="7315200" y="1828800"/>
                </a:lnTo>
                <a:lnTo>
                  <a:pt x="0" y="1828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200"/>
          </a:p>
        </p:txBody>
      </p:sp>
      <p:cxnSp>
        <p:nvCxnSpPr>
          <p:cNvPr id="7" name="Straight Connector 6">
            <a:extLst>
              <a:ext uri="{FF2B5EF4-FFF2-40B4-BE49-F238E27FC236}">
                <a16:creationId xmlns:a16="http://schemas.microsoft.com/office/drawing/2014/main" id="{D430B40B-28D0-F51D-759A-AC38FA8000D1}"/>
              </a:ext>
            </a:extLst>
          </p:cNvPr>
          <p:cNvCxnSpPr>
            <a:cxnSpLocks/>
          </p:cNvCxnSpPr>
          <p:nvPr/>
        </p:nvCxnSpPr>
        <p:spPr>
          <a:xfrm>
            <a:off x="3675165" y="3432015"/>
            <a:ext cx="4846320" cy="0"/>
          </a:xfrm>
          <a:prstGeom prst="line">
            <a:avLst/>
          </a:prstGeom>
          <a:ln>
            <a:solidFill>
              <a:schemeClr val="tx2"/>
            </a:solidFill>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38835608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Challenges​">
            <a:extLst>
              <a:ext uri="{FF2B5EF4-FFF2-40B4-BE49-F238E27FC236}">
                <a16:creationId xmlns:a16="http://schemas.microsoft.com/office/drawing/2014/main" id="{98751555-1F1F-2BC7-FC86-C38F6DCF983E}"/>
              </a:ext>
            </a:extLst>
          </p:cNvPr>
          <p:cNvSpPr>
            <a:spLocks noGrp="1"/>
          </p:cNvSpPr>
          <p:nvPr>
            <p:ph type="title"/>
          </p:nvPr>
        </p:nvSpPr>
        <p:spPr/>
        <p:txBody>
          <a:bodyPr>
            <a:normAutofit fontScale="90000"/>
          </a:bodyPr>
          <a:lstStyle/>
          <a:p>
            <a:r>
              <a:rPr lang="en-US"/>
              <a:t>Challenges</a:t>
            </a:r>
          </a:p>
        </p:txBody>
      </p:sp>
      <p:sp>
        <p:nvSpPr>
          <p:cNvPr id="3" name="Content Placeholder 2" descr="1) Education gaps and social media​.&#10;&#10;2) Politics:&#10;Biden administration policy changes&#10;Healthcare Infection Control Practices Advisory Committee (HICPAC)&#10;Current Administration​.&#10;&#10;3) COVID consequences​:&#10;Failed public health/misinformation/distrust​&#10;Collapsing healthcare infrastructure​&#10;APATHY​&#10;Systemic organ damage​&#10;Immune deficiencies​&#10;&#10;    ​">
            <a:extLst>
              <a:ext uri="{FF2B5EF4-FFF2-40B4-BE49-F238E27FC236}">
                <a16:creationId xmlns:a16="http://schemas.microsoft.com/office/drawing/2014/main" id="{D5E66892-4E06-D366-D749-557501C1040A}"/>
              </a:ext>
            </a:extLst>
          </p:cNvPr>
          <p:cNvSpPr>
            <a:spLocks noGrp="1"/>
          </p:cNvSpPr>
          <p:nvPr>
            <p:ph idx="1"/>
          </p:nvPr>
        </p:nvSpPr>
        <p:spPr/>
        <p:txBody>
          <a:bodyPr vert="horz" lIns="91440" tIns="45720" rIns="91440" bIns="45720" rtlCol="0" anchor="t">
            <a:normAutofit/>
          </a:bodyPr>
          <a:lstStyle/>
          <a:p>
            <a:r>
              <a:rPr lang="en-US"/>
              <a:t>Education gaps and social media</a:t>
            </a:r>
          </a:p>
          <a:p>
            <a:r>
              <a:rPr lang="en-US"/>
              <a:t>Politics</a:t>
            </a:r>
            <a:endParaRPr lang="en-US">
              <a:cs typeface="Calibri"/>
            </a:endParaRPr>
          </a:p>
          <a:p>
            <a:pPr lvl="1"/>
            <a:r>
              <a:rPr lang="en-US"/>
              <a:t>Biden policy changes</a:t>
            </a:r>
            <a:endParaRPr lang="en-US">
              <a:cs typeface="Calibri"/>
            </a:endParaRPr>
          </a:p>
          <a:p>
            <a:pPr lvl="1"/>
            <a:r>
              <a:rPr lang="en-US"/>
              <a:t>Healthcare Infection Control Practices Advisory Committee (HICPAC)</a:t>
            </a:r>
            <a:endParaRPr lang="en-US">
              <a:cs typeface="Calibri"/>
            </a:endParaRPr>
          </a:p>
          <a:p>
            <a:pPr lvl="1"/>
            <a:r>
              <a:rPr lang="en-US"/>
              <a:t>Current Administration</a:t>
            </a:r>
            <a:endParaRPr lang="en-US">
              <a:cs typeface="Calibri"/>
            </a:endParaRPr>
          </a:p>
          <a:p>
            <a:r>
              <a:rPr lang="en-US"/>
              <a:t>COVID consequences</a:t>
            </a:r>
            <a:endParaRPr lang="en-US">
              <a:cs typeface="Calibri"/>
            </a:endParaRPr>
          </a:p>
          <a:p>
            <a:pPr lvl="1">
              <a:buFont typeface="Courier New" panose="020B0604020202020204" pitchFamily="34" charset="0"/>
              <a:buChar char="o"/>
            </a:pPr>
            <a:r>
              <a:rPr lang="en-US"/>
              <a:t>Failed public health/misinformation/distrust</a:t>
            </a:r>
            <a:endParaRPr lang="en-US">
              <a:cs typeface="Calibri"/>
            </a:endParaRPr>
          </a:p>
          <a:p>
            <a:pPr lvl="1">
              <a:buFont typeface="Courier New" panose="020B0604020202020204" pitchFamily="34" charset="0"/>
              <a:buChar char="o"/>
            </a:pPr>
            <a:r>
              <a:rPr lang="en-US"/>
              <a:t>Collapsing healthcare infrastructure</a:t>
            </a:r>
            <a:endParaRPr lang="en-US">
              <a:cs typeface="Calibri"/>
            </a:endParaRPr>
          </a:p>
          <a:p>
            <a:pPr lvl="1">
              <a:buFont typeface="Courier New" panose="020B0604020202020204" pitchFamily="34" charset="0"/>
              <a:buChar char="o"/>
            </a:pPr>
            <a:r>
              <a:rPr lang="en-US"/>
              <a:t>APATHY</a:t>
            </a:r>
            <a:endParaRPr lang="en-US">
              <a:cs typeface="Calibri"/>
            </a:endParaRPr>
          </a:p>
          <a:p>
            <a:pPr lvl="1">
              <a:buFont typeface="Courier New" panose="020B0604020202020204" pitchFamily="34" charset="0"/>
              <a:buChar char="o"/>
            </a:pPr>
            <a:r>
              <a:rPr lang="en-US"/>
              <a:t>Systemic organ damage</a:t>
            </a:r>
            <a:endParaRPr lang="en-US">
              <a:cs typeface="Calibri"/>
            </a:endParaRPr>
          </a:p>
          <a:p>
            <a:pPr lvl="1">
              <a:buFont typeface="Courier New" panose="020B0604020202020204" pitchFamily="34" charset="0"/>
              <a:buChar char="o"/>
            </a:pPr>
            <a:r>
              <a:rPr lang="en-US"/>
              <a:t>Immune deficiencies</a:t>
            </a:r>
            <a:endParaRPr lang="en-US">
              <a:cs typeface="Calibri"/>
            </a:endParaRPr>
          </a:p>
          <a:p>
            <a:endParaRPr lang="en-US">
              <a:cs typeface="Calibri"/>
            </a:endParaRPr>
          </a:p>
        </p:txBody>
      </p:sp>
    </p:spTree>
    <p:extLst>
      <p:ext uri="{BB962C8B-B14F-4D97-AF65-F5344CB8AC3E}">
        <p14:creationId xmlns:p14="http://schemas.microsoft.com/office/powerpoint/2010/main" val="2059956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5" name="Rectangle 2054">
            <a:extLst>
              <a:ext uri="{FF2B5EF4-FFF2-40B4-BE49-F238E27FC236}">
                <a16:creationId xmlns:a16="http://schemas.microsoft.com/office/drawing/2014/main" id="{4F7EBAE4-9945-4473-9E34-B2C66EA0F0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descr="Education &amp; Social Media​">
            <a:extLst>
              <a:ext uri="{FF2B5EF4-FFF2-40B4-BE49-F238E27FC236}">
                <a16:creationId xmlns:a16="http://schemas.microsoft.com/office/drawing/2014/main" id="{DE934CEA-F833-E401-FE01-B6A9D63C8CC2}"/>
              </a:ext>
            </a:extLst>
          </p:cNvPr>
          <p:cNvSpPr>
            <a:spLocks noGrp="1"/>
          </p:cNvSpPr>
          <p:nvPr>
            <p:ph type="title"/>
          </p:nvPr>
        </p:nvSpPr>
        <p:spPr>
          <a:xfrm>
            <a:off x="838200" y="365125"/>
            <a:ext cx="5393361" cy="1325563"/>
          </a:xfrm>
        </p:spPr>
        <p:txBody>
          <a:bodyPr>
            <a:normAutofit/>
          </a:bodyPr>
          <a:lstStyle/>
          <a:p>
            <a:r>
              <a:rPr lang="en-US"/>
              <a:t>Education &amp; Social Media</a:t>
            </a:r>
          </a:p>
        </p:txBody>
      </p:sp>
      <p:sp>
        <p:nvSpPr>
          <p:cNvPr id="3" name="Content Placeholder 2" descr="1) Misinformation – false or inaccurate information​&#10;2) Disinformation – purposely false information​&#10;&#10;3) Lack of science education​:&#10;Lack of critical analysis; what makes a source good?​&#10;Misunderstanding of fundamentals​&#10;Fear and overwhelm of topics​&#10;&#10;4) Disorganized, conflicting messaging​:&#10;WHO vs CDC ​&#10;CDC vs media pundits​&#10;Diffuse messaging (too many platforms)​">
            <a:extLst>
              <a:ext uri="{FF2B5EF4-FFF2-40B4-BE49-F238E27FC236}">
                <a16:creationId xmlns:a16="http://schemas.microsoft.com/office/drawing/2014/main" id="{243C0330-B6E9-D81B-0D3A-D4181BF79F8F}"/>
              </a:ext>
            </a:extLst>
          </p:cNvPr>
          <p:cNvSpPr>
            <a:spLocks noGrp="1"/>
          </p:cNvSpPr>
          <p:nvPr>
            <p:ph idx="1"/>
          </p:nvPr>
        </p:nvSpPr>
        <p:spPr>
          <a:xfrm>
            <a:off x="457200" y="2084161"/>
            <a:ext cx="6495538" cy="4378552"/>
          </a:xfrm>
        </p:spPr>
        <p:txBody>
          <a:bodyPr vert="horz" lIns="91440" tIns="45720" rIns="91440" bIns="45720" rtlCol="0" anchor="t">
            <a:normAutofit/>
          </a:bodyPr>
          <a:lstStyle/>
          <a:p>
            <a:r>
              <a:rPr lang="en-US" sz="2000" b="1">
                <a:solidFill>
                  <a:schemeClr val="tx2"/>
                </a:solidFill>
              </a:rPr>
              <a:t>Misinformation</a:t>
            </a:r>
            <a:r>
              <a:rPr lang="en-US" sz="2000"/>
              <a:t> – false or inaccurate information</a:t>
            </a:r>
            <a:endParaRPr lang="en-US" sz="2400"/>
          </a:p>
          <a:p>
            <a:r>
              <a:rPr lang="en-US" sz="2000" b="1">
                <a:solidFill>
                  <a:schemeClr val="tx2"/>
                </a:solidFill>
              </a:rPr>
              <a:t>Disinformation</a:t>
            </a:r>
            <a:r>
              <a:rPr lang="en-US" sz="2000"/>
              <a:t> – </a:t>
            </a:r>
            <a:r>
              <a:rPr lang="en-US" sz="2000" i="1"/>
              <a:t>purposely </a:t>
            </a:r>
            <a:r>
              <a:rPr lang="en-US" sz="2000"/>
              <a:t>false information</a:t>
            </a:r>
            <a:endParaRPr lang="en-US" sz="2000">
              <a:cs typeface="Calibri"/>
            </a:endParaRPr>
          </a:p>
          <a:p>
            <a:r>
              <a:rPr lang="en-US" sz="2000"/>
              <a:t>Lack of science education</a:t>
            </a:r>
            <a:endParaRPr lang="en-US" sz="2000">
              <a:cs typeface="Calibri"/>
            </a:endParaRPr>
          </a:p>
          <a:p>
            <a:pPr lvl="1"/>
            <a:r>
              <a:rPr lang="en-US" sz="2000"/>
              <a:t>Lack of critical analysis; what makes a source good?</a:t>
            </a:r>
          </a:p>
          <a:p>
            <a:pPr lvl="1"/>
            <a:r>
              <a:rPr lang="en-US" sz="2000"/>
              <a:t>Misunderstanding of fundamentals</a:t>
            </a:r>
            <a:endParaRPr lang="en-US" sz="2000">
              <a:cs typeface="Calibri"/>
            </a:endParaRPr>
          </a:p>
          <a:p>
            <a:pPr lvl="1"/>
            <a:r>
              <a:rPr lang="en-US" sz="2000">
                <a:cs typeface="Calibri"/>
              </a:rPr>
              <a:t>Fear and overwhelm of topics</a:t>
            </a:r>
            <a:endParaRPr lang="en-US" sz="2000"/>
          </a:p>
          <a:p>
            <a:r>
              <a:rPr lang="en-US" sz="2000"/>
              <a:t>Disorganized, conflicting messaging</a:t>
            </a:r>
            <a:endParaRPr lang="en-US" sz="2000">
              <a:cs typeface="Calibri"/>
            </a:endParaRPr>
          </a:p>
          <a:p>
            <a:pPr lvl="1"/>
            <a:r>
              <a:rPr lang="en-US" sz="2000"/>
              <a:t>WHO vs CDC </a:t>
            </a:r>
            <a:endParaRPr lang="en-US" sz="2000">
              <a:cs typeface="Calibri"/>
            </a:endParaRPr>
          </a:p>
          <a:p>
            <a:pPr lvl="1"/>
            <a:r>
              <a:rPr lang="en-US" sz="2000"/>
              <a:t>CDC vs media pundits</a:t>
            </a:r>
            <a:endParaRPr lang="en-US" sz="2000">
              <a:cs typeface="Calibri"/>
            </a:endParaRPr>
          </a:p>
          <a:p>
            <a:r>
              <a:rPr lang="en-US" sz="2000"/>
              <a:t>Diffuse messaging (too many platforms)</a:t>
            </a:r>
            <a:endParaRPr lang="en-US" sz="2000">
              <a:cs typeface="Calibri"/>
            </a:endParaRPr>
          </a:p>
        </p:txBody>
      </p:sp>
      <p:pic>
        <p:nvPicPr>
          <p:cNvPr id="2050" name="Picture 2" descr="A picture of a cellphone home screen showing social media icons.">
            <a:extLst>
              <a:ext uri="{FF2B5EF4-FFF2-40B4-BE49-F238E27FC236}">
                <a16:creationId xmlns:a16="http://schemas.microsoft.com/office/drawing/2014/main" id="{69DFDB5B-99A5-6AD4-7291-820C979D03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776" r="27473" b="-2"/>
          <a:stretch/>
        </p:blipFill>
        <p:spPr bwMode="auto">
          <a:xfrm>
            <a:off x="6583680" y="909887"/>
            <a:ext cx="4934072" cy="4920753"/>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a:noFill/>
          <a:extLst>
            <a:ext uri="{909E8E84-426E-40DD-AFC4-6F175D3DCCD1}">
              <a14:hiddenFill xmlns:a14="http://schemas.microsoft.com/office/drawing/2010/main">
                <a:solidFill>
                  <a:srgbClr val="FFFFFF"/>
                </a:solidFill>
              </a14:hiddenFill>
            </a:ext>
          </a:extLst>
        </p:spPr>
      </p:pic>
      <p:sp>
        <p:nvSpPr>
          <p:cNvPr id="2057" name="!!Arc">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89197" flipV="1">
            <a:off x="6261882" y="687822"/>
            <a:ext cx="5471147" cy="5471147"/>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59" name="!!Oval">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48561" y="921125"/>
            <a:ext cx="791021" cy="76956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 name="TextBox 3" descr="&quot;The internet is a machine that devours truth&quot; - Hank Green​">
            <a:extLst>
              <a:ext uri="{FF2B5EF4-FFF2-40B4-BE49-F238E27FC236}">
                <a16:creationId xmlns:a16="http://schemas.microsoft.com/office/drawing/2014/main" id="{5F78C2AC-83B5-9F67-8C7E-0B96AEA14284}"/>
              </a:ext>
            </a:extLst>
          </p:cNvPr>
          <p:cNvSpPr txBox="1"/>
          <p:nvPr/>
        </p:nvSpPr>
        <p:spPr>
          <a:xfrm>
            <a:off x="838200" y="1629201"/>
            <a:ext cx="630827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i="1">
                <a:solidFill>
                  <a:srgbClr val="000000"/>
                </a:solidFill>
              </a:rPr>
              <a:t>"The internet is a machine that devours truth" - Hank Green</a:t>
            </a:r>
            <a:endParaRPr lang="en-US" i="1">
              <a:solidFill>
                <a:srgbClr val="000000"/>
              </a:solidFill>
              <a:cs typeface="Calibri"/>
            </a:endParaRPr>
          </a:p>
        </p:txBody>
      </p:sp>
    </p:spTree>
    <p:extLst>
      <p:ext uri="{BB962C8B-B14F-4D97-AF65-F5344CB8AC3E}">
        <p14:creationId xmlns:p14="http://schemas.microsoft.com/office/powerpoint/2010/main" val="25387201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Title: The Last Administration​">
            <a:extLst>
              <a:ext uri="{FF2B5EF4-FFF2-40B4-BE49-F238E27FC236}">
                <a16:creationId xmlns:a16="http://schemas.microsoft.com/office/drawing/2014/main" id="{715ACD48-4981-9C34-52A0-6DC6BCC7D396}"/>
              </a:ext>
            </a:extLst>
          </p:cNvPr>
          <p:cNvSpPr>
            <a:spLocks noGrp="1"/>
          </p:cNvSpPr>
          <p:nvPr>
            <p:ph type="title"/>
          </p:nvPr>
        </p:nvSpPr>
        <p:spPr/>
        <p:txBody>
          <a:bodyPr>
            <a:normAutofit fontScale="90000"/>
          </a:bodyPr>
          <a:lstStyle/>
          <a:p>
            <a:r>
              <a:rPr lang="en-US"/>
              <a:t>The Last Administration</a:t>
            </a:r>
          </a:p>
        </p:txBody>
      </p:sp>
      <p:sp>
        <p:nvSpPr>
          <p:cNvPr id="3" name="Content Placeholder 2" descr="Biden declared end to national emergency for COVID​&#10;Mask bans have popped up around the country​&#10;CDC’s HICPAC voted against respirators​ (Use for industrial fumes and wildfire smoke also decreased​)&#10;CDC recommendations changing quietly (Buried important information on their website​)&#10;Vague guidance for vaccine boosters/types​&#10;No surveillance, hospital reporting​&#10;General civil unrest/distrust ​">
            <a:extLst>
              <a:ext uri="{FF2B5EF4-FFF2-40B4-BE49-F238E27FC236}">
                <a16:creationId xmlns:a16="http://schemas.microsoft.com/office/drawing/2014/main" id="{C5DC0D40-86FD-59A8-914A-CB6131F28674}"/>
              </a:ext>
            </a:extLst>
          </p:cNvPr>
          <p:cNvSpPr>
            <a:spLocks noGrp="1"/>
          </p:cNvSpPr>
          <p:nvPr>
            <p:ph idx="1"/>
          </p:nvPr>
        </p:nvSpPr>
        <p:spPr>
          <a:xfrm>
            <a:off x="838200" y="1412241"/>
            <a:ext cx="10515600" cy="3843110"/>
          </a:xfrm>
        </p:spPr>
        <p:txBody>
          <a:bodyPr vert="horz" lIns="91440" tIns="45720" rIns="91440" bIns="45720" rtlCol="0" anchor="t">
            <a:normAutofit fontScale="92500" lnSpcReduction="10000"/>
          </a:bodyPr>
          <a:lstStyle/>
          <a:p>
            <a:r>
              <a:rPr lang="en-US"/>
              <a:t>Biden declared end to national emergency for COVID</a:t>
            </a:r>
          </a:p>
          <a:p>
            <a:r>
              <a:rPr lang="en-US"/>
              <a:t>Mask bans have popped up around the country</a:t>
            </a:r>
          </a:p>
          <a:p>
            <a:r>
              <a:rPr lang="en-US"/>
              <a:t>CDC’s HICPAC voted against respirators</a:t>
            </a:r>
          </a:p>
          <a:p>
            <a:pPr lvl="1">
              <a:buFont typeface="Courier New" panose="020B0604020202020204" pitchFamily="34" charset="0"/>
              <a:buChar char="o"/>
            </a:pPr>
            <a:r>
              <a:rPr lang="en-US">
                <a:cs typeface="Calibri"/>
              </a:rPr>
              <a:t>Use for industrial fumes and wildfire smoke also decreased</a:t>
            </a:r>
          </a:p>
          <a:p>
            <a:r>
              <a:rPr lang="en-US">
                <a:cs typeface="Calibri"/>
              </a:rPr>
              <a:t>CDC recommendations changing quietly</a:t>
            </a:r>
          </a:p>
          <a:p>
            <a:pPr lvl="1">
              <a:buFont typeface="Courier New" panose="020B0604020202020204" pitchFamily="34" charset="0"/>
              <a:buChar char="o"/>
            </a:pPr>
            <a:r>
              <a:rPr lang="en-US">
                <a:cs typeface="Calibri"/>
              </a:rPr>
              <a:t>Buried important information on their website</a:t>
            </a:r>
          </a:p>
          <a:p>
            <a:r>
              <a:rPr lang="en-US"/>
              <a:t>Vague guidance for vaccine boosters/types</a:t>
            </a:r>
          </a:p>
          <a:p>
            <a:r>
              <a:rPr lang="en-US"/>
              <a:t>No surveillance, hospital reporting</a:t>
            </a:r>
          </a:p>
          <a:p>
            <a:r>
              <a:rPr lang="en-US"/>
              <a:t>General civil unrest/distrust </a:t>
            </a:r>
          </a:p>
        </p:txBody>
      </p:sp>
      <p:grpSp>
        <p:nvGrpSpPr>
          <p:cNvPr id="13" name="Group 12" descr="&quot;Take it as a warning!&quot; says a sticky note in the top left corner.">
            <a:extLst>
              <a:ext uri="{FF2B5EF4-FFF2-40B4-BE49-F238E27FC236}">
                <a16:creationId xmlns:a16="http://schemas.microsoft.com/office/drawing/2014/main" id="{90AE5A83-8E64-87AD-317D-E3F647DAB17A}"/>
              </a:ext>
            </a:extLst>
          </p:cNvPr>
          <p:cNvGrpSpPr/>
          <p:nvPr/>
        </p:nvGrpSpPr>
        <p:grpSpPr>
          <a:xfrm rot="20540741">
            <a:off x="162235" y="203275"/>
            <a:ext cx="1543913" cy="1309656"/>
            <a:chOff x="8986736" y="2225741"/>
            <a:chExt cx="2586518" cy="2743200"/>
          </a:xfrm>
        </p:grpSpPr>
        <p:sp>
          <p:nvSpPr>
            <p:cNvPr id="12" name="Freeform 5">
              <a:extLst>
                <a:ext uri="{FF2B5EF4-FFF2-40B4-BE49-F238E27FC236}">
                  <a16:creationId xmlns:a16="http://schemas.microsoft.com/office/drawing/2014/main" id="{5A687DC3-7AD3-999E-1F37-2396D8AC4DFC}"/>
                </a:ext>
              </a:extLst>
            </p:cNvPr>
            <p:cNvSpPr/>
            <p:nvPr/>
          </p:nvSpPr>
          <p:spPr>
            <a:xfrm>
              <a:off x="9029765" y="2225741"/>
              <a:ext cx="2492883" cy="2743200"/>
            </a:xfrm>
            <a:custGeom>
              <a:avLst/>
              <a:gdLst/>
              <a:ahLst/>
              <a:cxnLst/>
              <a:rect l="l" t="t" r="r" b="b"/>
              <a:pathLst>
                <a:path w="3739324" h="4114800">
                  <a:moveTo>
                    <a:pt x="0" y="0"/>
                  </a:moveTo>
                  <a:lnTo>
                    <a:pt x="3739324" y="0"/>
                  </a:lnTo>
                  <a:lnTo>
                    <a:pt x="3739324"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200"/>
            </a:p>
          </p:txBody>
        </p:sp>
        <p:sp>
          <p:nvSpPr>
            <p:cNvPr id="8" name="TextBox 7">
              <a:extLst>
                <a:ext uri="{FF2B5EF4-FFF2-40B4-BE49-F238E27FC236}">
                  <a16:creationId xmlns:a16="http://schemas.microsoft.com/office/drawing/2014/main" id="{EF57DE6F-B65A-3C2F-A2A1-4506867D68B6}"/>
                </a:ext>
              </a:extLst>
            </p:cNvPr>
            <p:cNvSpPr txBox="1"/>
            <p:nvPr/>
          </p:nvSpPr>
          <p:spPr>
            <a:xfrm rot="300711">
              <a:off x="8986736" y="3077648"/>
              <a:ext cx="2586518" cy="1035483"/>
            </a:xfrm>
            <a:prstGeom prst="rect">
              <a:avLst/>
            </a:prstGeom>
            <a:noFill/>
          </p:spPr>
          <p:txBody>
            <a:bodyPr wrap="square" lIns="91440" tIns="45720" rIns="91440" bIns="45720" rtlCol="0" anchor="t">
              <a:spAutoFit/>
            </a:bodyPr>
            <a:lstStyle/>
            <a:p>
              <a:pPr algn="ctr"/>
              <a:r>
                <a:rPr lang="en-US" b="1">
                  <a:solidFill>
                    <a:schemeClr val="tx2"/>
                  </a:solidFill>
                  <a:latin typeface="Cavolini"/>
                  <a:cs typeface="Cavolini"/>
                </a:rPr>
                <a:t>Take it as a warning!</a:t>
              </a:r>
              <a:endParaRPr lang="en-US">
                <a:solidFill>
                  <a:schemeClr val="tx2"/>
                </a:solidFill>
                <a:cs typeface="Calibri"/>
              </a:endParaRPr>
            </a:p>
          </p:txBody>
        </p:sp>
      </p:grpSp>
      <p:sp>
        <p:nvSpPr>
          <p:cNvPr id="7" name="TextBox 6" descr="The WHO never officially declared an end to the pandemic. ​&#10;&#10;They just ended the global public health emergency.​&#10;&#10;US cases are likely underreported, and surveillance has fallen apart. ​">
            <a:extLst>
              <a:ext uri="{FF2B5EF4-FFF2-40B4-BE49-F238E27FC236}">
                <a16:creationId xmlns:a16="http://schemas.microsoft.com/office/drawing/2014/main" id="{485673A2-DF15-9950-B3A0-E3AC0574581C}"/>
              </a:ext>
            </a:extLst>
          </p:cNvPr>
          <p:cNvSpPr txBox="1"/>
          <p:nvPr/>
        </p:nvSpPr>
        <p:spPr>
          <a:xfrm>
            <a:off x="1204421" y="5174312"/>
            <a:ext cx="8047978" cy="1015663"/>
          </a:xfrm>
          <a:prstGeom prst="rect">
            <a:avLst/>
          </a:prstGeom>
          <a:noFill/>
        </p:spPr>
        <p:txBody>
          <a:bodyPr wrap="square" lIns="91440" tIns="45720" rIns="91440" bIns="45720" rtlCol="0" anchor="t">
            <a:spAutoFit/>
          </a:bodyPr>
          <a:lstStyle/>
          <a:p>
            <a:pPr algn="ctr"/>
            <a:r>
              <a:rPr lang="en-US" sz="2000" b="1" u="sng">
                <a:highlight>
                  <a:srgbClr val="FFFF00"/>
                </a:highlight>
              </a:rPr>
              <a:t>The WHO never officially declared an end to the pandemic. </a:t>
            </a:r>
          </a:p>
          <a:p>
            <a:pPr algn="ctr"/>
            <a:r>
              <a:rPr lang="en-US" sz="2000" b="1" u="sng">
                <a:highlight>
                  <a:srgbClr val="FFFF00"/>
                </a:highlight>
              </a:rPr>
              <a:t>They just ended the global public health emergency.</a:t>
            </a:r>
            <a:endParaRPr lang="en-US" sz="2000">
              <a:cs typeface="Calibri"/>
            </a:endParaRPr>
          </a:p>
          <a:p>
            <a:pPr algn="ctr"/>
            <a:r>
              <a:rPr lang="en-US" sz="2000" b="1" u="sng">
                <a:highlight>
                  <a:srgbClr val="FFFF00"/>
                </a:highlight>
              </a:rPr>
              <a:t>US cases are likely underreported, and surveillance has fallen apart. </a:t>
            </a:r>
            <a:endParaRPr lang="en-US" sz="2000">
              <a:cs typeface="Calibri"/>
            </a:endParaRPr>
          </a:p>
        </p:txBody>
      </p:sp>
      <p:sp>
        <p:nvSpPr>
          <p:cNvPr id="5" name="Rectangle 4">
            <a:extLst>
              <a:ext uri="{FF2B5EF4-FFF2-40B4-BE49-F238E27FC236}">
                <a16:creationId xmlns:a16="http://schemas.microsoft.com/office/drawing/2014/main" id="{2C9F53E4-2867-B948-D53D-04BA5B84687B}"/>
              </a:ext>
            </a:extLst>
          </p:cNvPr>
          <p:cNvSpPr/>
          <p:nvPr/>
        </p:nvSpPr>
        <p:spPr>
          <a:xfrm>
            <a:off x="9285182" y="1122345"/>
            <a:ext cx="2763938" cy="449814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3EBEE8D4-C020-4AD9-5277-7C199B1F82E2}"/>
              </a:ext>
            </a:extLst>
          </p:cNvPr>
          <p:cNvSpPr txBox="1"/>
          <p:nvPr/>
        </p:nvSpPr>
        <p:spPr>
          <a:xfrm>
            <a:off x="9263925" y="5673917"/>
            <a:ext cx="2763938" cy="954107"/>
          </a:xfrm>
          <a:prstGeom prst="rect">
            <a:avLst/>
          </a:prstGeom>
          <a:noFill/>
        </p:spPr>
        <p:txBody>
          <a:bodyPr wrap="square" rtlCol="0">
            <a:spAutoFit/>
          </a:bodyPr>
          <a:lstStyle/>
          <a:p>
            <a:r>
              <a:rPr lang="en-US" sz="1400"/>
              <a:t>Top map: U.S. reported positive cases of COVID in last week. Bottom map: COVID positive cases reported to WHO in last week. </a:t>
            </a:r>
          </a:p>
        </p:txBody>
      </p:sp>
      <p:grpSp>
        <p:nvGrpSpPr>
          <p:cNvPr id="9" name="Group 8" descr="Two maps. &#10;&#10;Top map is a map of the U.S. showing U.S. reported positive cases of COVID in last week. &#10;&#10;Bottom map is a world map: COVID positive cases reported to WHO in last week. &#10;&#10;​The map from the U.S. shows zero cases as compared to the map of the world">
            <a:extLst>
              <a:ext uri="{FF2B5EF4-FFF2-40B4-BE49-F238E27FC236}">
                <a16:creationId xmlns:a16="http://schemas.microsoft.com/office/drawing/2014/main" id="{F946533F-ECE9-9DF8-B418-8EC96B8598B7}"/>
              </a:ext>
            </a:extLst>
          </p:cNvPr>
          <p:cNvGrpSpPr/>
          <p:nvPr/>
        </p:nvGrpSpPr>
        <p:grpSpPr>
          <a:xfrm>
            <a:off x="9339274" y="1303299"/>
            <a:ext cx="2613240" cy="4166857"/>
            <a:chOff x="9339274" y="1303299"/>
            <a:chExt cx="2613240" cy="4166857"/>
          </a:xfrm>
        </p:grpSpPr>
        <p:pic>
          <p:nvPicPr>
            <p:cNvPr id="10" name="Content Placeholder 6" descr="A map of the united states&#10;&#10;Description automatically generated">
              <a:extLst>
                <a:ext uri="{FF2B5EF4-FFF2-40B4-BE49-F238E27FC236}">
                  <a16:creationId xmlns:a16="http://schemas.microsoft.com/office/drawing/2014/main" id="{A68CD97F-0D7B-9780-4341-328A2186E87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12180" y="1303299"/>
              <a:ext cx="2467429" cy="1988884"/>
            </a:xfrm>
            <a:prstGeom prst="rect">
              <a:avLst/>
            </a:prstGeom>
          </p:spPr>
        </p:pic>
        <p:pic>
          <p:nvPicPr>
            <p:cNvPr id="6" name="Picture 5" descr="A map of the world with colored dots&#10;&#10;Description automatically generated">
              <a:extLst>
                <a:ext uri="{FF2B5EF4-FFF2-40B4-BE49-F238E27FC236}">
                  <a16:creationId xmlns:a16="http://schemas.microsoft.com/office/drawing/2014/main" id="{FE72A0A7-6EB8-77E8-EC1E-6F1FEE179882}"/>
                </a:ext>
              </a:extLst>
            </p:cNvPr>
            <p:cNvPicPr>
              <a:picLocks noChangeAspect="1"/>
            </p:cNvPicPr>
            <p:nvPr/>
          </p:nvPicPr>
          <p:blipFill>
            <a:blip r:embed="rId6"/>
            <a:stretch>
              <a:fillRect/>
            </a:stretch>
          </p:blipFill>
          <p:spPr>
            <a:xfrm>
              <a:off x="9339274" y="3378208"/>
              <a:ext cx="2613240" cy="2091948"/>
            </a:xfrm>
            <a:prstGeom prst="rect">
              <a:avLst/>
            </a:prstGeom>
          </p:spPr>
        </p:pic>
      </p:grpSp>
    </p:spTree>
    <p:extLst>
      <p:ext uri="{BB962C8B-B14F-4D97-AF65-F5344CB8AC3E}">
        <p14:creationId xmlns:p14="http://schemas.microsoft.com/office/powerpoint/2010/main" val="30002343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group of trash cans in a park. The trash cans have images on the flap part of each one labeling them from left to right: CDC, FDA, NIH, and a black and white picture of Louis Pasteur, who famously developed the pasteurization process.">
            <a:extLst>
              <a:ext uri="{FF2B5EF4-FFF2-40B4-BE49-F238E27FC236}">
                <a16:creationId xmlns:a16="http://schemas.microsoft.com/office/drawing/2014/main" id="{82133FEB-45FE-0D7C-68C4-9F0982E5356A}"/>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3340" r="11433"/>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pic>
        <p:nvPicPr>
          <p:cNvPr id="3074" name="Picture 2" descr="Centers for Disease Control and ...">
            <a:extLst>
              <a:ext uri="{FF2B5EF4-FFF2-40B4-BE49-F238E27FC236}">
                <a16:creationId xmlns:a16="http://schemas.microsoft.com/office/drawing/2014/main" id="{5B389CA2-DD13-889A-9B80-9EC85B89FC0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17064" y="2596138"/>
            <a:ext cx="838380" cy="65943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Food and Drug Administration · GitHub">
            <a:extLst>
              <a:ext uri="{FF2B5EF4-FFF2-40B4-BE49-F238E27FC236}">
                <a16:creationId xmlns:a16="http://schemas.microsoft.com/office/drawing/2014/main" id="{C215A06D-347E-5D1F-67CA-F4F33293A82A}"/>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8078" b="21292"/>
          <a:stretch/>
        </p:blipFill>
        <p:spPr bwMode="auto">
          <a:xfrm>
            <a:off x="7524396" y="2671701"/>
            <a:ext cx="838380" cy="508309"/>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National Institutes of Health (NIH) - YouTube">
            <a:extLst>
              <a:ext uri="{FF2B5EF4-FFF2-40B4-BE49-F238E27FC236}">
                <a16:creationId xmlns:a16="http://schemas.microsoft.com/office/drawing/2014/main" id="{B3DDA6B0-3F6A-4872-F09A-0240CDA0E76C}"/>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6343" t="19747" r="4712" b="21617"/>
          <a:stretch/>
        </p:blipFill>
        <p:spPr bwMode="auto">
          <a:xfrm>
            <a:off x="9231728" y="2649508"/>
            <a:ext cx="838380" cy="552694"/>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Louis Pasteur - Wikipedia">
            <a:extLst>
              <a:ext uri="{FF2B5EF4-FFF2-40B4-BE49-F238E27FC236}">
                <a16:creationId xmlns:a16="http://schemas.microsoft.com/office/drawing/2014/main" id="{82DA1CDB-778B-E417-0103-A0689B6FA49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939060" y="2671701"/>
            <a:ext cx="894567" cy="1232704"/>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descr="    Dismantling FDA​&#10;&#10;    Dismantling CDC​&#10;&#10;    Defunding NIH​&#10;&#10;    Anti-vaccine​&#10;&#10;    Anti-mask​&#10;&#10;    Prohibitory mandates​&#10;&#10;    Inflammatory rhetoric​&#10;&#10;    RFK currently undermining WHO​&#10;&#10;    Encouraging raw milk consumption​">
            <a:extLst>
              <a:ext uri="{FF2B5EF4-FFF2-40B4-BE49-F238E27FC236}">
                <a16:creationId xmlns:a16="http://schemas.microsoft.com/office/drawing/2014/main" id="{B2DB0ADC-6512-BB19-63D9-B455865D3CCE}"/>
              </a:ext>
            </a:extLst>
          </p:cNvPr>
          <p:cNvSpPr>
            <a:spLocks noGrp="1"/>
          </p:cNvSpPr>
          <p:nvPr>
            <p:ph idx="1"/>
          </p:nvPr>
        </p:nvSpPr>
        <p:spPr>
          <a:xfrm>
            <a:off x="640080" y="2872899"/>
            <a:ext cx="4243589" cy="3320668"/>
          </a:xfrm>
        </p:spPr>
        <p:txBody>
          <a:bodyPr vert="horz" lIns="91440" tIns="45720" rIns="91440" bIns="45720" rtlCol="0" anchor="t">
            <a:normAutofit/>
          </a:bodyPr>
          <a:lstStyle/>
          <a:p>
            <a:r>
              <a:rPr lang="en-US" sz="1700"/>
              <a:t>Dismantling FDA</a:t>
            </a:r>
          </a:p>
          <a:p>
            <a:r>
              <a:rPr lang="en-US" sz="1700"/>
              <a:t>Dismantling CDC</a:t>
            </a:r>
            <a:endParaRPr lang="en-US" sz="1700">
              <a:cs typeface="Calibri"/>
            </a:endParaRPr>
          </a:p>
          <a:p>
            <a:r>
              <a:rPr lang="en-US" sz="1700"/>
              <a:t>Defunding NIH</a:t>
            </a:r>
            <a:endParaRPr lang="en-US" sz="1700">
              <a:cs typeface="Calibri"/>
            </a:endParaRPr>
          </a:p>
          <a:p>
            <a:r>
              <a:rPr lang="en-US" sz="1700"/>
              <a:t>Anti-vaccine</a:t>
            </a:r>
            <a:endParaRPr lang="en-US" sz="1700">
              <a:cs typeface="Calibri"/>
            </a:endParaRPr>
          </a:p>
          <a:p>
            <a:r>
              <a:rPr lang="en-US" sz="1700"/>
              <a:t>Anti-mask</a:t>
            </a:r>
            <a:endParaRPr lang="en-US" sz="1700">
              <a:cs typeface="Calibri"/>
            </a:endParaRPr>
          </a:p>
          <a:p>
            <a:r>
              <a:rPr lang="en-US" sz="1700"/>
              <a:t>Prohibitory mandates</a:t>
            </a:r>
            <a:endParaRPr lang="en-US" sz="1700">
              <a:cs typeface="Calibri"/>
            </a:endParaRPr>
          </a:p>
          <a:p>
            <a:r>
              <a:rPr lang="en-US" sz="1700"/>
              <a:t>Inflammatory rhetoric</a:t>
            </a:r>
            <a:endParaRPr lang="en-US" sz="1700">
              <a:cs typeface="Calibri"/>
            </a:endParaRPr>
          </a:p>
          <a:p>
            <a:pPr lvl="1"/>
            <a:r>
              <a:rPr lang="en-US" sz="1700"/>
              <a:t>RFK currently undermining WHO</a:t>
            </a:r>
            <a:endParaRPr lang="en-US" sz="1700">
              <a:cs typeface="Calibri"/>
            </a:endParaRPr>
          </a:p>
          <a:p>
            <a:pPr lvl="1"/>
            <a:r>
              <a:rPr lang="en-US" sz="1700">
                <a:cs typeface="Calibri"/>
              </a:rPr>
              <a:t>Encouraging raw milk consumption</a:t>
            </a:r>
          </a:p>
        </p:txBody>
      </p:sp>
      <p:sp>
        <p:nvSpPr>
          <p:cNvPr id="2" name="Title 1" descr="Title: Tr*mp’s 2025​">
            <a:extLst>
              <a:ext uri="{FF2B5EF4-FFF2-40B4-BE49-F238E27FC236}">
                <a16:creationId xmlns:a16="http://schemas.microsoft.com/office/drawing/2014/main" id="{02D08098-70A9-1757-C447-01B6F75776D4}"/>
              </a:ext>
            </a:extLst>
          </p:cNvPr>
          <p:cNvSpPr>
            <a:spLocks noGrp="1"/>
          </p:cNvSpPr>
          <p:nvPr>
            <p:ph type="title"/>
          </p:nvPr>
        </p:nvSpPr>
        <p:spPr>
          <a:xfrm>
            <a:off x="193139" y="458029"/>
            <a:ext cx="4368602" cy="1956841"/>
          </a:xfrm>
          <a:noFill/>
        </p:spPr>
        <p:txBody>
          <a:bodyPr anchor="b">
            <a:normAutofit/>
          </a:bodyPr>
          <a:lstStyle/>
          <a:p>
            <a:r>
              <a:rPr lang="en-US" sz="4200"/>
              <a:t>Tr*</a:t>
            </a:r>
            <a:r>
              <a:rPr lang="en-US" sz="4200" err="1"/>
              <a:t>mp’s</a:t>
            </a:r>
            <a:r>
              <a:rPr lang="en-US" sz="4200"/>
              <a:t> 2025</a:t>
            </a:r>
          </a:p>
        </p:txBody>
      </p:sp>
    </p:spTree>
    <p:extLst>
      <p:ext uri="{BB962C8B-B14F-4D97-AF65-F5344CB8AC3E}">
        <p14:creationId xmlns:p14="http://schemas.microsoft.com/office/powerpoint/2010/main" val="26636668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Title: COVID Consequences: Public Health​">
            <a:extLst>
              <a:ext uri="{FF2B5EF4-FFF2-40B4-BE49-F238E27FC236}">
                <a16:creationId xmlns:a16="http://schemas.microsoft.com/office/drawing/2014/main" id="{C97B3179-D32C-594D-339F-2131C9C9C0F4}"/>
              </a:ext>
            </a:extLst>
          </p:cNvPr>
          <p:cNvSpPr>
            <a:spLocks noGrp="1"/>
          </p:cNvSpPr>
          <p:nvPr>
            <p:ph type="title"/>
          </p:nvPr>
        </p:nvSpPr>
        <p:spPr/>
        <p:txBody>
          <a:bodyPr>
            <a:normAutofit fontScale="90000"/>
          </a:bodyPr>
          <a:lstStyle/>
          <a:p>
            <a:r>
              <a:rPr lang="en-US"/>
              <a:t>COVID Consequences: Public Health</a:t>
            </a:r>
          </a:p>
        </p:txBody>
      </p:sp>
      <p:sp>
        <p:nvSpPr>
          <p:cNvPr id="3" name="Content Placeholder 2" descr="1) Failed public health/misinformation/distrust​ a) CDC suspended surveillance; likely underreported ​&#10;b) Tests are &lt;80% effective, often requires triplicate test​&#10;c) Lack of guidance on test parameters, vaccine schedules, vaccine doses​&#10;d) Heavily downplayed by public health organizations, media outlets​&#10;&#10;2) Collapsing healthcare infrastructure​&#10;a) Healthcare worker burnout​&#10;b) Exorbitant insurance premiums and drug prices​&#10;c) Not enough workers, beds, or resources​&#10;&#10;3) APATHY​&#10;a) As a trauma response​&#10;b) Political polarization​&#10;&#10;4) Trauma​&#10;a) Mass death​&#10;b) Mass disability​&#10;c) Statistics in unemployment/jobs/economy may be skewed because people either can’t participate, or died.​">
            <a:extLst>
              <a:ext uri="{FF2B5EF4-FFF2-40B4-BE49-F238E27FC236}">
                <a16:creationId xmlns:a16="http://schemas.microsoft.com/office/drawing/2014/main" id="{61C2F6D0-DC71-5952-3FED-4EFA65385111}"/>
              </a:ext>
            </a:extLst>
          </p:cNvPr>
          <p:cNvSpPr>
            <a:spLocks noGrp="1"/>
          </p:cNvSpPr>
          <p:nvPr>
            <p:ph idx="1"/>
          </p:nvPr>
        </p:nvSpPr>
        <p:spPr>
          <a:xfrm>
            <a:off x="838200" y="1412240"/>
            <a:ext cx="10515600" cy="5089693"/>
          </a:xfrm>
        </p:spPr>
        <p:txBody>
          <a:bodyPr vert="horz" lIns="91440" tIns="45720" rIns="91440" bIns="45720" rtlCol="0" anchor="t">
            <a:normAutofit fontScale="85000" lnSpcReduction="20000"/>
          </a:bodyPr>
          <a:lstStyle/>
          <a:p>
            <a:r>
              <a:rPr lang="en-US"/>
              <a:t>Failed public health/misinformation/distrust</a:t>
            </a:r>
          </a:p>
          <a:p>
            <a:pPr lvl="1"/>
            <a:r>
              <a:rPr lang="en-US"/>
              <a:t>CDC suspended surveillance; likely underreported </a:t>
            </a:r>
          </a:p>
          <a:p>
            <a:pPr lvl="1"/>
            <a:r>
              <a:rPr lang="en-US"/>
              <a:t>Tests are &lt;80% effective, often requires triplicate test</a:t>
            </a:r>
          </a:p>
          <a:p>
            <a:pPr lvl="1"/>
            <a:r>
              <a:rPr lang="en-US"/>
              <a:t>Lack of guidance on test parameters, vaccine schedules/doses</a:t>
            </a:r>
          </a:p>
          <a:p>
            <a:pPr lvl="1"/>
            <a:r>
              <a:rPr lang="en-US"/>
              <a:t>Heavily downplayed by PH orgs, media outlets</a:t>
            </a:r>
          </a:p>
          <a:p>
            <a:r>
              <a:rPr lang="en-US"/>
              <a:t>Collapsing healthcare infrastructure</a:t>
            </a:r>
          </a:p>
          <a:p>
            <a:pPr lvl="1"/>
            <a:r>
              <a:rPr lang="en-US"/>
              <a:t>Healthcare worker burnout</a:t>
            </a:r>
          </a:p>
          <a:p>
            <a:pPr lvl="1"/>
            <a:r>
              <a:rPr lang="en-US">
                <a:cs typeface="Calibri"/>
              </a:rPr>
              <a:t>Exorbitant insurance premiums and drug prices</a:t>
            </a:r>
          </a:p>
          <a:p>
            <a:pPr lvl="1"/>
            <a:r>
              <a:rPr lang="en-US">
                <a:cs typeface="Calibri"/>
              </a:rPr>
              <a:t>Not enough workers, beds, or resources</a:t>
            </a:r>
            <a:endParaRPr lang="en-US"/>
          </a:p>
          <a:p>
            <a:r>
              <a:rPr lang="en-US"/>
              <a:t>APATHY</a:t>
            </a:r>
          </a:p>
          <a:p>
            <a:pPr lvl="1"/>
            <a:r>
              <a:rPr lang="en-US"/>
              <a:t>As a trauma response</a:t>
            </a:r>
          </a:p>
          <a:p>
            <a:pPr lvl="1"/>
            <a:r>
              <a:rPr lang="en-US"/>
              <a:t>Political polarization</a:t>
            </a:r>
          </a:p>
          <a:p>
            <a:r>
              <a:rPr lang="en-US"/>
              <a:t>Trauma</a:t>
            </a:r>
          </a:p>
          <a:p>
            <a:pPr lvl="1"/>
            <a:r>
              <a:rPr lang="en-US"/>
              <a:t>Mass death</a:t>
            </a:r>
          </a:p>
          <a:p>
            <a:pPr lvl="1"/>
            <a:r>
              <a:rPr lang="en-US"/>
              <a:t>Mass disability</a:t>
            </a:r>
          </a:p>
          <a:p>
            <a:pPr lvl="1"/>
            <a:r>
              <a:rPr lang="en-US"/>
              <a:t>Statistics in unemployment/jobs/economy may be skewed because people either can’t participate, or died.</a:t>
            </a:r>
          </a:p>
          <a:p>
            <a:endParaRPr lang="en-US"/>
          </a:p>
        </p:txBody>
      </p:sp>
      <p:sp>
        <p:nvSpPr>
          <p:cNvPr id="5" name="Freeform 3" descr="A sketch of a KN95 mask with earloops.">
            <a:extLst>
              <a:ext uri="{FF2B5EF4-FFF2-40B4-BE49-F238E27FC236}">
                <a16:creationId xmlns:a16="http://schemas.microsoft.com/office/drawing/2014/main" id="{177383ED-FE7F-A325-04F5-EA54CDB99328}"/>
              </a:ext>
            </a:extLst>
          </p:cNvPr>
          <p:cNvSpPr/>
          <p:nvPr/>
        </p:nvSpPr>
        <p:spPr>
          <a:xfrm>
            <a:off x="7684670" y="2685144"/>
            <a:ext cx="4115444" cy="2545570"/>
          </a:xfrm>
          <a:custGeom>
            <a:avLst/>
            <a:gdLst/>
            <a:ahLst/>
            <a:cxnLst/>
            <a:rect l="l" t="t" r="r" b="b"/>
            <a:pathLst>
              <a:path w="5665818" h="4114800">
                <a:moveTo>
                  <a:pt x="0" y="0"/>
                </a:moveTo>
                <a:lnTo>
                  <a:pt x="5665817" y="0"/>
                </a:lnTo>
                <a:lnTo>
                  <a:pt x="5665817"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extLst>
      <p:ext uri="{BB962C8B-B14F-4D97-AF65-F5344CB8AC3E}">
        <p14:creationId xmlns:p14="http://schemas.microsoft.com/office/powerpoint/2010/main" val="21370807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F3EEE8-BE21-C83B-0610-A5CB1064BE93}"/>
            </a:ext>
          </a:extLst>
        </p:cNvPr>
        <p:cNvGrpSpPr/>
        <p:nvPr/>
      </p:nvGrpSpPr>
      <p:grpSpPr>
        <a:xfrm>
          <a:off x="0" y="0"/>
          <a:ext cx="0" cy="0"/>
          <a:chOff x="0" y="0"/>
          <a:chExt cx="0" cy="0"/>
        </a:xfrm>
      </p:grpSpPr>
      <p:sp>
        <p:nvSpPr>
          <p:cNvPr id="2" name="Title 1" descr="COVID Consequences: Health​">
            <a:extLst>
              <a:ext uri="{FF2B5EF4-FFF2-40B4-BE49-F238E27FC236}">
                <a16:creationId xmlns:a16="http://schemas.microsoft.com/office/drawing/2014/main" id="{20F360AF-4D53-2AEA-FA62-3E4C8BBBC30D}"/>
              </a:ext>
            </a:extLst>
          </p:cNvPr>
          <p:cNvSpPr>
            <a:spLocks noGrp="1"/>
          </p:cNvSpPr>
          <p:nvPr>
            <p:ph type="title"/>
          </p:nvPr>
        </p:nvSpPr>
        <p:spPr/>
        <p:txBody>
          <a:bodyPr>
            <a:normAutofit fontScale="90000"/>
          </a:bodyPr>
          <a:lstStyle/>
          <a:p>
            <a:r>
              <a:rPr lang="en-US"/>
              <a:t>COVID Consequences: Health</a:t>
            </a:r>
          </a:p>
        </p:txBody>
      </p:sp>
      <p:sp>
        <p:nvSpPr>
          <p:cNvPr id="3" name="Content Placeholder 2" descr="1) Systemic organ damage​:&#10;a) Increased heart attacks, strokes​&#10;b) Increase in diabetes, alcohol intolerance​&#10;c) Brain fog, neurons literally fuse, delirium (dementia?), memory loss, personality changes, etc.​&#10;&#10;2) Immune deficiencies​:&#10;a) Immune cell invasion/damage​&#10;b) Increase in pneumonia, tuberculosis, whooping cough, flu, RSV, etc.​&#10;&#10;3) Lots of inflammation!!​&#10;&#10;    ​">
            <a:extLst>
              <a:ext uri="{FF2B5EF4-FFF2-40B4-BE49-F238E27FC236}">
                <a16:creationId xmlns:a16="http://schemas.microsoft.com/office/drawing/2014/main" id="{037D4413-BDCA-E3C5-2244-D7ABE2BF39B3}"/>
              </a:ext>
            </a:extLst>
          </p:cNvPr>
          <p:cNvSpPr>
            <a:spLocks noGrp="1"/>
          </p:cNvSpPr>
          <p:nvPr>
            <p:ph idx="1"/>
          </p:nvPr>
        </p:nvSpPr>
        <p:spPr>
          <a:xfrm>
            <a:off x="629855" y="1329193"/>
            <a:ext cx="5007015" cy="4764723"/>
          </a:xfrm>
        </p:spPr>
        <p:txBody>
          <a:bodyPr>
            <a:normAutofit lnSpcReduction="10000"/>
          </a:bodyPr>
          <a:lstStyle/>
          <a:p>
            <a:r>
              <a:rPr lang="en-US"/>
              <a:t>Systemic organ damage</a:t>
            </a:r>
          </a:p>
          <a:p>
            <a:pPr lvl="1"/>
            <a:r>
              <a:rPr lang="en-US"/>
              <a:t>Increased heart attacks, strokes</a:t>
            </a:r>
          </a:p>
          <a:p>
            <a:pPr lvl="1"/>
            <a:r>
              <a:rPr lang="en-US"/>
              <a:t>Increase in diabetes, alcohol intolerance</a:t>
            </a:r>
          </a:p>
          <a:p>
            <a:pPr lvl="1"/>
            <a:r>
              <a:rPr lang="en-US"/>
              <a:t>Brain fog, neurons literally fuse, delirium (dementia?), memory loss, personality changes, etc.</a:t>
            </a:r>
          </a:p>
          <a:p>
            <a:r>
              <a:rPr lang="en-US"/>
              <a:t>Immune deficiencies</a:t>
            </a:r>
          </a:p>
          <a:p>
            <a:pPr lvl="1"/>
            <a:r>
              <a:rPr lang="en-US"/>
              <a:t>Immune cell invasion/damage</a:t>
            </a:r>
          </a:p>
          <a:p>
            <a:pPr lvl="1"/>
            <a:r>
              <a:rPr lang="en-US"/>
              <a:t>Increase in pneumonia, tuberculosis, whooping cough, flu, RSV, etc.</a:t>
            </a:r>
          </a:p>
          <a:p>
            <a:r>
              <a:rPr lang="en-US"/>
              <a:t>Lots of inflammation!!</a:t>
            </a:r>
          </a:p>
          <a:p>
            <a:endParaRPr lang="en-US"/>
          </a:p>
        </p:txBody>
      </p:sp>
      <p:sp>
        <p:nvSpPr>
          <p:cNvPr id="4" name="Freeform 3">
            <a:extLst>
              <a:ext uri="{FF2B5EF4-FFF2-40B4-BE49-F238E27FC236}">
                <a16:creationId xmlns:a16="http://schemas.microsoft.com/office/drawing/2014/main" id="{CA7252BF-2144-7265-F51E-0A424BCCC6E0}"/>
              </a:ext>
            </a:extLst>
          </p:cNvPr>
          <p:cNvSpPr/>
          <p:nvPr/>
        </p:nvSpPr>
        <p:spPr>
          <a:xfrm>
            <a:off x="8750461" y="2254101"/>
            <a:ext cx="2229916" cy="1710220"/>
          </a:xfrm>
          <a:custGeom>
            <a:avLst/>
            <a:gdLst/>
            <a:ahLst/>
            <a:cxnLst/>
            <a:rect l="l" t="t" r="r" b="b"/>
            <a:pathLst>
              <a:path w="5665818" h="4114800">
                <a:moveTo>
                  <a:pt x="0" y="0"/>
                </a:moveTo>
                <a:lnTo>
                  <a:pt x="5665817" y="0"/>
                </a:lnTo>
                <a:lnTo>
                  <a:pt x="5665817"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pic>
        <p:nvPicPr>
          <p:cNvPr id="1026" name="Picture 2" descr="An outline of a person with images of various bodily organs surrounding them. Each body organ has a list of health consequences of COVID infection. There are many neurologic (brain), renal (kidney), hepatic (liver), gastrointestinal (stomach and gut), thromboembolic (vein and artery), cardiac (heart), endocrine (hormones), and dermatological (skin) consequences listed.&#10;&#10;Extrapulmonary manifestations of COVID-19 | Nature Medicine">
            <a:extLst>
              <a:ext uri="{FF2B5EF4-FFF2-40B4-BE49-F238E27FC236}">
                <a16:creationId xmlns:a16="http://schemas.microsoft.com/office/drawing/2014/main" id="{1225CB52-DB15-36F0-4D9D-4E8C63BB901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68715" y="1246148"/>
            <a:ext cx="5814253" cy="493081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descr="Source: Nature, 2020​">
            <a:extLst>
              <a:ext uri="{FF2B5EF4-FFF2-40B4-BE49-F238E27FC236}">
                <a16:creationId xmlns:a16="http://schemas.microsoft.com/office/drawing/2014/main" id="{94DB57B7-2F39-0567-19A7-F883464D32C9}"/>
              </a:ext>
            </a:extLst>
          </p:cNvPr>
          <p:cNvSpPr txBox="1"/>
          <p:nvPr/>
        </p:nvSpPr>
        <p:spPr>
          <a:xfrm>
            <a:off x="10231961" y="6202125"/>
            <a:ext cx="1551007" cy="369332"/>
          </a:xfrm>
          <a:prstGeom prst="rect">
            <a:avLst/>
          </a:prstGeom>
          <a:noFill/>
        </p:spPr>
        <p:txBody>
          <a:bodyPr wrap="square" rtlCol="0">
            <a:spAutoFit/>
          </a:bodyPr>
          <a:lstStyle/>
          <a:p>
            <a:r>
              <a:rPr lang="en-US"/>
              <a:t>Nature, 2020</a:t>
            </a:r>
          </a:p>
        </p:txBody>
      </p:sp>
    </p:spTree>
    <p:extLst>
      <p:ext uri="{BB962C8B-B14F-4D97-AF65-F5344CB8AC3E}">
        <p14:creationId xmlns:p14="http://schemas.microsoft.com/office/powerpoint/2010/main" val="14927096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Title: Today's Topics.">
            <a:extLst>
              <a:ext uri="{FF2B5EF4-FFF2-40B4-BE49-F238E27FC236}">
                <a16:creationId xmlns:a16="http://schemas.microsoft.com/office/drawing/2014/main" id="{8C2E67E2-3025-4A61-B5AA-2D91E9B28E17}"/>
              </a:ext>
            </a:extLst>
          </p:cNvPr>
          <p:cNvSpPr>
            <a:spLocks noGrp="1"/>
          </p:cNvSpPr>
          <p:nvPr>
            <p:ph type="title"/>
          </p:nvPr>
        </p:nvSpPr>
        <p:spPr>
          <a:xfrm>
            <a:off x="892959" y="-257255"/>
            <a:ext cx="10573327" cy="1871922"/>
          </a:xfrm>
        </p:spPr>
        <p:txBody>
          <a:bodyPr>
            <a:normAutofit/>
          </a:bodyPr>
          <a:lstStyle/>
          <a:p>
            <a:r>
              <a:rPr lang="en-US" dirty="0"/>
              <a:t>The Basic Discussion</a:t>
            </a:r>
          </a:p>
        </p:txBody>
      </p:sp>
      <p:sp>
        <p:nvSpPr>
          <p:cNvPr id="3" name="Content Placeholder 2" descr="Outline of talk: Understanding bird flu, defining disease spread, introduction to bird flu, defining H5N1, flu types, 2024 vaccine, bird flu symptoms, pathogenicity, and genetics, timeline of outbreaks, current news. Addressing bird flu, challenges, politics, COVID consequences, education and social media, Mitigation strategies, resources, talking points, discussion, references, further reading.">
            <a:extLst>
              <a:ext uri="{FF2B5EF4-FFF2-40B4-BE49-F238E27FC236}">
                <a16:creationId xmlns:a16="http://schemas.microsoft.com/office/drawing/2014/main" id="{B446DCF4-C3C0-1242-AABE-3DDD63FFAFD7}"/>
              </a:ext>
            </a:extLst>
          </p:cNvPr>
          <p:cNvSpPr>
            <a:spLocks noGrp="1"/>
          </p:cNvSpPr>
          <p:nvPr>
            <p:ph idx="1"/>
          </p:nvPr>
        </p:nvSpPr>
        <p:spPr>
          <a:xfrm>
            <a:off x="838200" y="1354239"/>
            <a:ext cx="10628086" cy="3889094"/>
          </a:xfrm>
        </p:spPr>
        <p:txBody>
          <a:bodyPr vert="horz" lIns="91440" tIns="45720" rIns="91440" bIns="45720" numCol="2" rtlCol="0" anchor="t">
            <a:normAutofit fontScale="77500" lnSpcReduction="20000"/>
          </a:bodyPr>
          <a:lstStyle/>
          <a:p>
            <a:pPr marL="0" indent="0">
              <a:buNone/>
            </a:pPr>
            <a:r>
              <a:rPr lang="en-US" b="1" u="sng"/>
              <a:t>Understanding Bird Flu </a:t>
            </a:r>
          </a:p>
          <a:p>
            <a:r>
              <a:rPr lang="en-US"/>
              <a:t>Defining Disease Spread</a:t>
            </a:r>
          </a:p>
          <a:p>
            <a:r>
              <a:rPr lang="en-US"/>
              <a:t>Introduction to Bird Flu</a:t>
            </a:r>
          </a:p>
          <a:p>
            <a:pPr lvl="1"/>
            <a:r>
              <a:rPr lang="en-US"/>
              <a:t>Defining H5N1</a:t>
            </a:r>
          </a:p>
          <a:p>
            <a:pPr lvl="1"/>
            <a:r>
              <a:rPr lang="en-US"/>
              <a:t>Flu Types, 2024 Vaccine</a:t>
            </a:r>
          </a:p>
          <a:p>
            <a:pPr lvl="1"/>
            <a:r>
              <a:rPr lang="en-US"/>
              <a:t>Bird flu symptoms, pathogenicity, genetics</a:t>
            </a:r>
            <a:endParaRPr lang="en-US">
              <a:cs typeface="Calibri"/>
            </a:endParaRPr>
          </a:p>
          <a:p>
            <a:r>
              <a:rPr lang="en-US"/>
              <a:t>Timeline of outbreaks</a:t>
            </a:r>
          </a:p>
          <a:p>
            <a:r>
              <a:rPr lang="en-US"/>
              <a:t>Current News</a:t>
            </a:r>
          </a:p>
          <a:p>
            <a:pPr marL="2004695" indent="0">
              <a:buNone/>
            </a:pPr>
            <a:endParaRPr lang="en-US" b="1" u="sng"/>
          </a:p>
          <a:p>
            <a:pPr marL="2004695" indent="0">
              <a:buNone/>
            </a:pPr>
            <a:endParaRPr lang="en-US" b="1" u="sng"/>
          </a:p>
          <a:p>
            <a:pPr marL="2004695" indent="0">
              <a:buNone/>
            </a:pPr>
            <a:endParaRPr lang="en-US" b="1" u="sng"/>
          </a:p>
          <a:p>
            <a:pPr marL="2004695" indent="0">
              <a:buNone/>
            </a:pPr>
            <a:r>
              <a:rPr lang="en-US" b="1" u="sng"/>
              <a:t>Addressing Bird Flu</a:t>
            </a:r>
            <a:endParaRPr lang="en-US" b="1" u="sng">
              <a:cs typeface="Calibri"/>
            </a:endParaRPr>
          </a:p>
          <a:p>
            <a:pPr marL="2233295"/>
            <a:r>
              <a:rPr lang="en-US"/>
              <a:t>Challenges</a:t>
            </a:r>
            <a:endParaRPr lang="en-US">
              <a:cs typeface="Calibri"/>
            </a:endParaRPr>
          </a:p>
          <a:p>
            <a:pPr marL="2626995" lvl="1"/>
            <a:r>
              <a:rPr lang="en-US"/>
              <a:t>Politics </a:t>
            </a:r>
            <a:endParaRPr lang="en-US">
              <a:cs typeface="Calibri"/>
            </a:endParaRPr>
          </a:p>
          <a:p>
            <a:pPr marL="2626995" lvl="1"/>
            <a:r>
              <a:rPr lang="en-US"/>
              <a:t>COVID consequences</a:t>
            </a:r>
            <a:endParaRPr lang="en-US">
              <a:cs typeface="Calibri"/>
            </a:endParaRPr>
          </a:p>
          <a:p>
            <a:pPr marL="2626995" lvl="1"/>
            <a:r>
              <a:rPr lang="en-US"/>
              <a:t>Education &amp; Social Media</a:t>
            </a:r>
            <a:endParaRPr lang="en-US">
              <a:cs typeface="Calibri"/>
            </a:endParaRPr>
          </a:p>
          <a:p>
            <a:pPr marL="2233295"/>
            <a:r>
              <a:rPr lang="en-US"/>
              <a:t>Mitigation Strategies</a:t>
            </a:r>
            <a:endParaRPr lang="en-US">
              <a:cs typeface="Calibri"/>
            </a:endParaRPr>
          </a:p>
          <a:p>
            <a:pPr marL="2233295"/>
            <a:r>
              <a:rPr lang="en-US">
                <a:cs typeface="Calibri"/>
              </a:rPr>
              <a:t>Resources</a:t>
            </a:r>
            <a:endParaRPr lang="en-US"/>
          </a:p>
          <a:p>
            <a:pPr marL="2233295"/>
            <a:r>
              <a:rPr lang="en-US"/>
              <a:t>Talking Points</a:t>
            </a:r>
            <a:endParaRPr lang="en-US">
              <a:cs typeface="Calibri"/>
            </a:endParaRPr>
          </a:p>
          <a:p>
            <a:pPr marL="2233295"/>
            <a:r>
              <a:rPr lang="en-US"/>
              <a:t>Discussion</a:t>
            </a:r>
          </a:p>
          <a:p>
            <a:pPr marL="2233295"/>
            <a:r>
              <a:rPr lang="en-US">
                <a:cs typeface="Calibri"/>
              </a:rPr>
              <a:t>References, Further Reading</a:t>
            </a:r>
          </a:p>
        </p:txBody>
      </p:sp>
      <p:sp>
        <p:nvSpPr>
          <p:cNvPr id="4" name="Freeform 2" descr="A graphic of a chicken with virus around it. ">
            <a:extLst>
              <a:ext uri="{FF2B5EF4-FFF2-40B4-BE49-F238E27FC236}">
                <a16:creationId xmlns:a16="http://schemas.microsoft.com/office/drawing/2014/main" id="{5B666CC2-FB05-D4FE-5ED1-F2749C2A2FD3}"/>
              </a:ext>
            </a:extLst>
          </p:cNvPr>
          <p:cNvSpPr/>
          <p:nvPr/>
        </p:nvSpPr>
        <p:spPr>
          <a:xfrm>
            <a:off x="4511234" y="4069851"/>
            <a:ext cx="3169531" cy="2423024"/>
          </a:xfrm>
          <a:custGeom>
            <a:avLst/>
            <a:gdLst/>
            <a:ahLst/>
            <a:cxnLst/>
            <a:rect l="l" t="t" r="r" b="b"/>
            <a:pathLst>
              <a:path w="7635434" h="5440247">
                <a:moveTo>
                  <a:pt x="0" y="0"/>
                </a:moveTo>
                <a:lnTo>
                  <a:pt x="7635434" y="0"/>
                </a:lnTo>
                <a:lnTo>
                  <a:pt x="7635434" y="5440246"/>
                </a:lnTo>
                <a:lnTo>
                  <a:pt x="0" y="5440246"/>
                </a:lnTo>
                <a:lnTo>
                  <a:pt x="0" y="0"/>
                </a:lnTo>
                <a:close/>
              </a:path>
            </a:pathLst>
          </a:custGeom>
          <a:blipFill>
            <a:blip r:embed="rId2"/>
            <a:stretch>
              <a:fillRect/>
            </a:stretch>
          </a:blipFill>
        </p:spPr>
        <p:txBody>
          <a:bodyPr/>
          <a:lstStyle/>
          <a:p>
            <a:endParaRPr lang="en-US"/>
          </a:p>
        </p:txBody>
      </p:sp>
    </p:spTree>
    <p:extLst>
      <p:ext uri="{BB962C8B-B14F-4D97-AF65-F5344CB8AC3E}">
        <p14:creationId xmlns:p14="http://schemas.microsoft.com/office/powerpoint/2010/main" val="5964488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Title: Mitigation Strategies​">
            <a:extLst>
              <a:ext uri="{FF2B5EF4-FFF2-40B4-BE49-F238E27FC236}">
                <a16:creationId xmlns:a16="http://schemas.microsoft.com/office/drawing/2014/main" id="{A115A3B9-C578-1430-A1A2-889DC61070EA}"/>
              </a:ext>
            </a:extLst>
          </p:cNvPr>
          <p:cNvSpPr>
            <a:spLocks noGrp="1"/>
          </p:cNvSpPr>
          <p:nvPr>
            <p:ph type="title"/>
          </p:nvPr>
        </p:nvSpPr>
        <p:spPr/>
        <p:txBody>
          <a:bodyPr>
            <a:normAutofit fontScale="90000"/>
          </a:bodyPr>
          <a:lstStyle/>
          <a:p>
            <a:r>
              <a:rPr lang="en-US"/>
              <a:t>Mitigation Strategies</a:t>
            </a:r>
          </a:p>
        </p:txBody>
      </p:sp>
      <p:sp>
        <p:nvSpPr>
          <p:cNvPr id="3" name="Content Placeholder 2" descr="1) Awareness​:&#10;a) Keep up with business journals (Insider, Forbes, Bloomberg)​&#10;b) Clear messaging​&#10;c) Consistent messaging​&#10;d) Across platforms and IRL​&#10;&#10;2) Preparedness​:&#10;a) Personal protective equipment (PPE)​&#10;b) Respirators, goggles​&#10;c) Proper Hygiene​: Air ventilation, washing hands​&#10;d) Update vaccines!!!!​&#10;&#10;3) Community support​:&#10;a) Mask Blocs​&#10;b) Advocacy orgs​&#10;c) Communication and Education​&#10;d) Reach out to congressional reps​">
            <a:extLst>
              <a:ext uri="{FF2B5EF4-FFF2-40B4-BE49-F238E27FC236}">
                <a16:creationId xmlns:a16="http://schemas.microsoft.com/office/drawing/2014/main" id="{17C23CC1-5F74-CD6B-5CD1-224A261432F8}"/>
              </a:ext>
            </a:extLst>
          </p:cNvPr>
          <p:cNvSpPr>
            <a:spLocks noGrp="1"/>
          </p:cNvSpPr>
          <p:nvPr>
            <p:ph idx="1"/>
          </p:nvPr>
        </p:nvSpPr>
        <p:spPr>
          <a:xfrm>
            <a:off x="3487006" y="1275908"/>
            <a:ext cx="8326065" cy="5114767"/>
          </a:xfrm>
          <a:solidFill>
            <a:srgbClr val="E0E0F4"/>
          </a:solidFill>
        </p:spPr>
        <p:txBody>
          <a:bodyPr vert="horz" lIns="91440" tIns="45720" rIns="91440" bIns="45720" rtlCol="0" anchor="t">
            <a:normAutofit fontScale="92500" lnSpcReduction="20000"/>
          </a:bodyPr>
          <a:lstStyle/>
          <a:p>
            <a:r>
              <a:rPr lang="en-US" sz="2600" b="1">
                <a:solidFill>
                  <a:srgbClr val="000000"/>
                </a:solidFill>
              </a:rPr>
              <a:t>Awareness</a:t>
            </a:r>
            <a:endParaRPr lang="en-US" sz="2600" b="1">
              <a:solidFill>
                <a:srgbClr val="184027"/>
              </a:solidFill>
            </a:endParaRPr>
          </a:p>
          <a:p>
            <a:pPr lvl="1">
              <a:buFont typeface="Courier New,monospace" panose="020B0604020202020204" pitchFamily="34" charset="0"/>
              <a:buChar char="o"/>
            </a:pPr>
            <a:r>
              <a:rPr lang="en-US" sz="2200">
                <a:solidFill>
                  <a:srgbClr val="000000"/>
                </a:solidFill>
              </a:rPr>
              <a:t>Keep up with business journals (Insider, Forbes, Bloomberg)</a:t>
            </a:r>
            <a:endParaRPr lang="en-US" sz="2200">
              <a:solidFill>
                <a:srgbClr val="184027"/>
              </a:solidFill>
            </a:endParaRPr>
          </a:p>
          <a:p>
            <a:pPr lvl="1">
              <a:buFont typeface="Courier New,monospace" panose="020B0604020202020204" pitchFamily="34" charset="0"/>
              <a:buChar char="o"/>
            </a:pPr>
            <a:r>
              <a:rPr lang="en-US" sz="2200">
                <a:solidFill>
                  <a:srgbClr val="000000"/>
                </a:solidFill>
              </a:rPr>
              <a:t>Clear messaging</a:t>
            </a:r>
            <a:endParaRPr lang="en-US" sz="2200">
              <a:solidFill>
                <a:srgbClr val="184027"/>
              </a:solidFill>
            </a:endParaRPr>
          </a:p>
          <a:p>
            <a:pPr lvl="1">
              <a:buFont typeface="Courier New,monospace" panose="020B0604020202020204" pitchFamily="34" charset="0"/>
              <a:buChar char="o"/>
            </a:pPr>
            <a:r>
              <a:rPr lang="en-US" sz="2200">
                <a:solidFill>
                  <a:srgbClr val="000000"/>
                </a:solidFill>
              </a:rPr>
              <a:t>Consistent messaging</a:t>
            </a:r>
            <a:endParaRPr lang="en-US" sz="2200">
              <a:solidFill>
                <a:srgbClr val="184027"/>
              </a:solidFill>
            </a:endParaRPr>
          </a:p>
          <a:p>
            <a:pPr lvl="1">
              <a:buFont typeface="Courier New,monospace" panose="020B0604020202020204" pitchFamily="34" charset="0"/>
              <a:buChar char="o"/>
            </a:pPr>
            <a:r>
              <a:rPr lang="en-US" sz="2200">
                <a:solidFill>
                  <a:srgbClr val="000000"/>
                </a:solidFill>
              </a:rPr>
              <a:t>Across platforms and IRL</a:t>
            </a:r>
            <a:endParaRPr lang="en-US">
              <a:solidFill>
                <a:srgbClr val="184027"/>
              </a:solidFill>
            </a:endParaRPr>
          </a:p>
          <a:p>
            <a:r>
              <a:rPr lang="en-US" b="1">
                <a:solidFill>
                  <a:srgbClr val="000000"/>
                </a:solidFill>
              </a:rPr>
              <a:t>Preparedness</a:t>
            </a:r>
            <a:endParaRPr lang="en-US" b="1">
              <a:cs typeface="Calibri"/>
            </a:endParaRPr>
          </a:p>
          <a:p>
            <a:pPr lvl="1">
              <a:buFont typeface="Courier New" panose="020B0604020202020204" pitchFamily="34" charset="0"/>
              <a:buChar char="o"/>
            </a:pPr>
            <a:r>
              <a:rPr lang="en-US">
                <a:solidFill>
                  <a:srgbClr val="000000"/>
                </a:solidFill>
              </a:rPr>
              <a:t>Personal protective equipment (PPE)</a:t>
            </a:r>
            <a:endParaRPr lang="en-US">
              <a:solidFill>
                <a:srgbClr val="000000"/>
              </a:solidFill>
              <a:cs typeface="Calibri"/>
            </a:endParaRPr>
          </a:p>
          <a:p>
            <a:pPr lvl="2">
              <a:buFont typeface="Courier New" panose="020B0604020202020204" pitchFamily="34" charset="0"/>
              <a:buChar char="o"/>
            </a:pPr>
            <a:r>
              <a:rPr lang="en-US">
                <a:solidFill>
                  <a:srgbClr val="000000"/>
                </a:solidFill>
              </a:rPr>
              <a:t>Respirators, goggles</a:t>
            </a:r>
            <a:endParaRPr lang="en-US">
              <a:solidFill>
                <a:srgbClr val="000000"/>
              </a:solidFill>
              <a:cs typeface="Calibri"/>
            </a:endParaRPr>
          </a:p>
          <a:p>
            <a:pPr lvl="1">
              <a:buFont typeface="Courier New" panose="020B0604020202020204" pitchFamily="34" charset="0"/>
              <a:buChar char="o"/>
            </a:pPr>
            <a:r>
              <a:rPr lang="en-US">
                <a:solidFill>
                  <a:srgbClr val="000000"/>
                </a:solidFill>
              </a:rPr>
              <a:t>Proper Hygiene</a:t>
            </a:r>
            <a:endParaRPr lang="en-US">
              <a:solidFill>
                <a:srgbClr val="000000"/>
              </a:solidFill>
              <a:cs typeface="Calibri"/>
            </a:endParaRPr>
          </a:p>
          <a:p>
            <a:pPr lvl="2">
              <a:buFont typeface="Courier New" panose="020B0604020202020204" pitchFamily="34" charset="0"/>
              <a:buChar char="o"/>
            </a:pPr>
            <a:r>
              <a:rPr lang="en-US">
                <a:solidFill>
                  <a:srgbClr val="000000"/>
                </a:solidFill>
              </a:rPr>
              <a:t>Air ventilation, washing hands</a:t>
            </a:r>
            <a:endParaRPr lang="en-US">
              <a:solidFill>
                <a:srgbClr val="000000"/>
              </a:solidFill>
              <a:cs typeface="Calibri"/>
            </a:endParaRPr>
          </a:p>
          <a:p>
            <a:pPr lvl="1">
              <a:buFont typeface="Courier New" panose="020B0604020202020204" pitchFamily="34" charset="0"/>
              <a:buChar char="o"/>
            </a:pPr>
            <a:r>
              <a:rPr lang="en-US">
                <a:solidFill>
                  <a:srgbClr val="000000"/>
                </a:solidFill>
              </a:rPr>
              <a:t>Update vaccines!!!!</a:t>
            </a:r>
            <a:endParaRPr lang="en-US">
              <a:solidFill>
                <a:srgbClr val="000000"/>
              </a:solidFill>
              <a:cs typeface="Calibri"/>
            </a:endParaRPr>
          </a:p>
          <a:p>
            <a:r>
              <a:rPr lang="en-US" b="1">
                <a:solidFill>
                  <a:srgbClr val="000000"/>
                </a:solidFill>
              </a:rPr>
              <a:t>Community support</a:t>
            </a:r>
            <a:endParaRPr lang="en-US" b="1">
              <a:solidFill>
                <a:srgbClr val="000000"/>
              </a:solidFill>
              <a:cs typeface="Calibri"/>
            </a:endParaRPr>
          </a:p>
          <a:p>
            <a:pPr lvl="1">
              <a:buFont typeface="Courier New" panose="020B0604020202020204" pitchFamily="34" charset="0"/>
              <a:buChar char="o"/>
            </a:pPr>
            <a:r>
              <a:rPr lang="en-US">
                <a:solidFill>
                  <a:srgbClr val="000000"/>
                </a:solidFill>
              </a:rPr>
              <a:t>Mask Blocs</a:t>
            </a:r>
            <a:endParaRPr lang="en-US">
              <a:solidFill>
                <a:srgbClr val="000000"/>
              </a:solidFill>
              <a:cs typeface="Calibri"/>
            </a:endParaRPr>
          </a:p>
          <a:p>
            <a:pPr lvl="1">
              <a:buFont typeface="Courier New" panose="020B0604020202020204" pitchFamily="34" charset="0"/>
              <a:buChar char="o"/>
            </a:pPr>
            <a:r>
              <a:rPr lang="en-US">
                <a:solidFill>
                  <a:srgbClr val="000000"/>
                </a:solidFill>
              </a:rPr>
              <a:t>Advocacy orgs</a:t>
            </a:r>
            <a:endParaRPr lang="en-US">
              <a:solidFill>
                <a:srgbClr val="000000"/>
              </a:solidFill>
              <a:cs typeface="Calibri"/>
            </a:endParaRPr>
          </a:p>
          <a:p>
            <a:pPr lvl="1">
              <a:buFont typeface="Courier New" panose="020B0604020202020204" pitchFamily="34" charset="0"/>
              <a:buChar char="o"/>
            </a:pPr>
            <a:r>
              <a:rPr lang="en-US">
                <a:solidFill>
                  <a:srgbClr val="000000"/>
                </a:solidFill>
              </a:rPr>
              <a:t>Communication and Education</a:t>
            </a:r>
            <a:endParaRPr lang="en-US">
              <a:solidFill>
                <a:srgbClr val="000000"/>
              </a:solidFill>
              <a:cs typeface="Calibri"/>
            </a:endParaRPr>
          </a:p>
          <a:p>
            <a:pPr lvl="1">
              <a:buFont typeface="Courier New" panose="020B0604020202020204" pitchFamily="34" charset="0"/>
              <a:buChar char="o"/>
            </a:pPr>
            <a:r>
              <a:rPr lang="en-US">
                <a:solidFill>
                  <a:srgbClr val="000000"/>
                </a:solidFill>
                <a:cs typeface="Calibri"/>
              </a:rPr>
              <a:t>Reach out to congressional reps</a:t>
            </a:r>
            <a:endParaRPr lang="en-US">
              <a:solidFill>
                <a:srgbClr val="000000"/>
              </a:solidFill>
            </a:endParaRPr>
          </a:p>
          <a:p>
            <a:endParaRPr lang="en-US">
              <a:solidFill>
                <a:srgbClr val="000000"/>
              </a:solidFill>
              <a:cs typeface="Calibri"/>
            </a:endParaRPr>
          </a:p>
        </p:txBody>
      </p:sp>
      <p:sp>
        <p:nvSpPr>
          <p:cNvPr id="4" name="Freeform 2" descr="A sketch of a white KN95 mask is in the bottom right corner.">
            <a:extLst>
              <a:ext uri="{FF2B5EF4-FFF2-40B4-BE49-F238E27FC236}">
                <a16:creationId xmlns:a16="http://schemas.microsoft.com/office/drawing/2014/main" id="{FA66F965-BE24-7F0F-C13C-78FE672AEEDB}"/>
              </a:ext>
            </a:extLst>
          </p:cNvPr>
          <p:cNvSpPr/>
          <p:nvPr/>
        </p:nvSpPr>
        <p:spPr>
          <a:xfrm rot="21141497">
            <a:off x="9596901" y="4876467"/>
            <a:ext cx="1689695" cy="1079293"/>
          </a:xfrm>
          <a:custGeom>
            <a:avLst/>
            <a:gdLst/>
            <a:ahLst/>
            <a:cxnLst/>
            <a:rect l="l" t="t" r="r" b="b"/>
            <a:pathLst>
              <a:path w="2534543" h="1618939">
                <a:moveTo>
                  <a:pt x="0" y="0"/>
                </a:moveTo>
                <a:lnTo>
                  <a:pt x="2534543" y="0"/>
                </a:lnTo>
                <a:lnTo>
                  <a:pt x="2534543" y="1618939"/>
                </a:lnTo>
                <a:lnTo>
                  <a:pt x="0" y="161893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200"/>
          </a:p>
        </p:txBody>
      </p:sp>
      <p:grpSp>
        <p:nvGrpSpPr>
          <p:cNvPr id="5" name="Group 6">
            <a:extLst>
              <a:ext uri="{FF2B5EF4-FFF2-40B4-BE49-F238E27FC236}">
                <a16:creationId xmlns:a16="http://schemas.microsoft.com/office/drawing/2014/main" id="{41D944B7-D53B-85B2-9009-F68A4B5787F6}"/>
              </a:ext>
              <a:ext uri="{C183D7F6-B498-43B3-948B-1728B52AA6E4}">
                <adec:decorative xmlns:adec="http://schemas.microsoft.com/office/drawing/2017/decorative" val="1"/>
              </a:ext>
            </a:extLst>
          </p:cNvPr>
          <p:cNvGrpSpPr/>
          <p:nvPr/>
        </p:nvGrpSpPr>
        <p:grpSpPr>
          <a:xfrm>
            <a:off x="158822" y="2081120"/>
            <a:ext cx="3501735" cy="3504342"/>
            <a:chOff x="0" y="0"/>
            <a:chExt cx="4668982" cy="4672457"/>
          </a:xfrm>
        </p:grpSpPr>
        <p:sp>
          <p:nvSpPr>
            <p:cNvPr id="11" name="Freeform 7">
              <a:extLst>
                <a:ext uri="{FF2B5EF4-FFF2-40B4-BE49-F238E27FC236}">
                  <a16:creationId xmlns:a16="http://schemas.microsoft.com/office/drawing/2014/main" id="{958F6345-9AF6-0324-AE96-2E563309A94A}"/>
                </a:ext>
              </a:extLst>
            </p:cNvPr>
            <p:cNvSpPr/>
            <p:nvPr/>
          </p:nvSpPr>
          <p:spPr>
            <a:xfrm>
              <a:off x="2378376" y="0"/>
              <a:ext cx="2290606" cy="2276355"/>
            </a:xfrm>
            <a:custGeom>
              <a:avLst/>
              <a:gdLst/>
              <a:ahLst/>
              <a:cxnLst/>
              <a:rect l="l" t="t" r="r" b="b"/>
              <a:pathLst>
                <a:path w="2290606" h="2276355">
                  <a:moveTo>
                    <a:pt x="0" y="0"/>
                  </a:moveTo>
                  <a:lnTo>
                    <a:pt x="2290606" y="0"/>
                  </a:lnTo>
                  <a:lnTo>
                    <a:pt x="2290606" y="2276355"/>
                  </a:lnTo>
                  <a:lnTo>
                    <a:pt x="0" y="2276355"/>
                  </a:lnTo>
                  <a:lnTo>
                    <a:pt x="0" y="0"/>
                  </a:lnTo>
                  <a:close/>
                </a:path>
              </a:pathLst>
            </a:custGeom>
            <a:blipFill>
              <a:blip r:embed="rId5">
                <a:extLst>
                  <a:ext uri="{96DAC541-7B7A-43D3-8B79-37D633B846F1}">
                    <asvg:svgBlip xmlns:asvg="http://schemas.microsoft.com/office/drawing/2016/SVG/main" r:embed="rId6"/>
                  </a:ext>
                </a:extLst>
              </a:blip>
              <a:stretch>
                <a:fillRect l="-103831" b="-105107"/>
              </a:stretch>
            </a:blipFill>
          </p:spPr>
          <p:txBody>
            <a:bodyPr/>
            <a:lstStyle/>
            <a:p>
              <a:endParaRPr lang="en-US"/>
            </a:p>
          </p:txBody>
        </p:sp>
        <p:sp>
          <p:nvSpPr>
            <p:cNvPr id="12" name="Freeform 8">
              <a:extLst>
                <a:ext uri="{FF2B5EF4-FFF2-40B4-BE49-F238E27FC236}">
                  <a16:creationId xmlns:a16="http://schemas.microsoft.com/office/drawing/2014/main" id="{70E11D24-FC36-1C3B-FE12-14C8B9D676F3}"/>
                </a:ext>
              </a:extLst>
            </p:cNvPr>
            <p:cNvSpPr/>
            <p:nvPr/>
          </p:nvSpPr>
          <p:spPr>
            <a:xfrm>
              <a:off x="0" y="2139845"/>
              <a:ext cx="4668982" cy="2532611"/>
            </a:xfrm>
            <a:custGeom>
              <a:avLst/>
              <a:gdLst/>
              <a:ahLst/>
              <a:cxnLst/>
              <a:rect l="l" t="t" r="r" b="b"/>
              <a:pathLst>
                <a:path w="4668982" h="2532611">
                  <a:moveTo>
                    <a:pt x="0" y="0"/>
                  </a:moveTo>
                  <a:lnTo>
                    <a:pt x="4668982" y="0"/>
                  </a:lnTo>
                  <a:lnTo>
                    <a:pt x="4668982" y="2532611"/>
                  </a:lnTo>
                  <a:lnTo>
                    <a:pt x="0" y="2532611"/>
                  </a:lnTo>
                  <a:lnTo>
                    <a:pt x="0" y="0"/>
                  </a:lnTo>
                  <a:close/>
                </a:path>
              </a:pathLst>
            </a:custGeom>
            <a:blipFill>
              <a:blip r:embed="rId7">
                <a:extLst>
                  <a:ext uri="{96DAC541-7B7A-43D3-8B79-37D633B846F1}">
                    <asvg:svgBlip xmlns:asvg="http://schemas.microsoft.com/office/drawing/2016/SVG/main" r:embed="rId8"/>
                  </a:ext>
                </a:extLst>
              </a:blip>
              <a:stretch>
                <a:fillRect t="-84354"/>
              </a:stretch>
            </a:blipFill>
          </p:spPr>
          <p:txBody>
            <a:bodyPr/>
            <a:lstStyle/>
            <a:p>
              <a:endParaRPr lang="en-US"/>
            </a:p>
          </p:txBody>
        </p:sp>
        <p:sp>
          <p:nvSpPr>
            <p:cNvPr id="13" name="Freeform 9">
              <a:extLst>
                <a:ext uri="{FF2B5EF4-FFF2-40B4-BE49-F238E27FC236}">
                  <a16:creationId xmlns:a16="http://schemas.microsoft.com/office/drawing/2014/main" id="{1AF30BF7-56D7-D30D-EE1E-A2A5264614F5}"/>
                </a:ext>
              </a:extLst>
            </p:cNvPr>
            <p:cNvSpPr/>
            <p:nvPr/>
          </p:nvSpPr>
          <p:spPr>
            <a:xfrm>
              <a:off x="0" y="2276355"/>
              <a:ext cx="2285442" cy="2396102"/>
            </a:xfrm>
            <a:custGeom>
              <a:avLst/>
              <a:gdLst/>
              <a:ahLst/>
              <a:cxnLst/>
              <a:rect l="l" t="t" r="r" b="b"/>
              <a:pathLst>
                <a:path w="2285442" h="2396102">
                  <a:moveTo>
                    <a:pt x="0" y="0"/>
                  </a:moveTo>
                  <a:lnTo>
                    <a:pt x="2285442" y="0"/>
                  </a:lnTo>
                  <a:lnTo>
                    <a:pt x="2285442" y="2396101"/>
                  </a:lnTo>
                  <a:lnTo>
                    <a:pt x="0" y="2396101"/>
                  </a:lnTo>
                  <a:lnTo>
                    <a:pt x="0" y="0"/>
                  </a:lnTo>
                  <a:close/>
                </a:path>
              </a:pathLst>
            </a:custGeom>
            <a:blipFill>
              <a:blip r:embed="rId5">
                <a:extLst>
                  <a:ext uri="{96DAC541-7B7A-43D3-8B79-37D633B846F1}">
                    <asvg:svgBlip xmlns:asvg="http://schemas.microsoft.com/office/drawing/2016/SVG/main" r:embed="rId9"/>
                  </a:ext>
                </a:extLst>
              </a:blip>
              <a:stretch>
                <a:fillRect t="-94857" r="-104292"/>
              </a:stretch>
            </a:blipFill>
          </p:spPr>
          <p:txBody>
            <a:bodyPr/>
            <a:lstStyle/>
            <a:p>
              <a:endParaRPr lang="en-US"/>
            </a:p>
          </p:txBody>
        </p:sp>
        <p:sp>
          <p:nvSpPr>
            <p:cNvPr id="14" name="Freeform 10">
              <a:extLst>
                <a:ext uri="{FF2B5EF4-FFF2-40B4-BE49-F238E27FC236}">
                  <a16:creationId xmlns:a16="http://schemas.microsoft.com/office/drawing/2014/main" id="{5B1EC111-B14F-E667-EEAA-15B244AB1176}"/>
                </a:ext>
              </a:extLst>
            </p:cNvPr>
            <p:cNvSpPr/>
            <p:nvPr/>
          </p:nvSpPr>
          <p:spPr>
            <a:xfrm>
              <a:off x="0" y="0"/>
              <a:ext cx="2378084" cy="2409429"/>
            </a:xfrm>
            <a:custGeom>
              <a:avLst/>
              <a:gdLst/>
              <a:ahLst/>
              <a:cxnLst/>
              <a:rect l="l" t="t" r="r" b="b"/>
              <a:pathLst>
                <a:path w="2378084" h="2409429">
                  <a:moveTo>
                    <a:pt x="0" y="0"/>
                  </a:moveTo>
                  <a:lnTo>
                    <a:pt x="2378084" y="0"/>
                  </a:lnTo>
                  <a:lnTo>
                    <a:pt x="2378084" y="2409429"/>
                  </a:lnTo>
                  <a:lnTo>
                    <a:pt x="0" y="2409429"/>
                  </a:lnTo>
                  <a:lnTo>
                    <a:pt x="0" y="0"/>
                  </a:lnTo>
                  <a:close/>
                </a:path>
              </a:pathLst>
            </a:custGeom>
            <a:blipFill>
              <a:blip r:embed="rId7">
                <a:extLst>
                  <a:ext uri="{96DAC541-7B7A-43D3-8B79-37D633B846F1}">
                    <asvg:svgBlip xmlns:asvg="http://schemas.microsoft.com/office/drawing/2016/SVG/main" r:embed="rId8"/>
                  </a:ext>
                </a:extLst>
              </a:blip>
              <a:stretch>
                <a:fillRect r="-96333" b="-93779"/>
              </a:stretch>
            </a:blipFill>
          </p:spPr>
          <p:txBody>
            <a:bodyPr/>
            <a:lstStyle/>
            <a:p>
              <a:endParaRPr lang="en-US"/>
            </a:p>
          </p:txBody>
        </p:sp>
      </p:grpSp>
    </p:spTree>
    <p:extLst>
      <p:ext uri="{BB962C8B-B14F-4D97-AF65-F5344CB8AC3E}">
        <p14:creationId xmlns:p14="http://schemas.microsoft.com/office/powerpoint/2010/main" val="14648992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Title: Resources​">
            <a:extLst>
              <a:ext uri="{FF2B5EF4-FFF2-40B4-BE49-F238E27FC236}">
                <a16:creationId xmlns:a16="http://schemas.microsoft.com/office/drawing/2014/main" id="{7F3AA2D2-E11D-9A77-8B18-491524E5585B}"/>
              </a:ext>
            </a:extLst>
          </p:cNvPr>
          <p:cNvSpPr>
            <a:spLocks noGrp="1"/>
          </p:cNvSpPr>
          <p:nvPr>
            <p:ph type="title"/>
          </p:nvPr>
        </p:nvSpPr>
        <p:spPr/>
        <p:txBody>
          <a:bodyPr>
            <a:normAutofit fontScale="90000"/>
          </a:bodyPr>
          <a:lstStyle/>
          <a:p>
            <a:r>
              <a:rPr lang="en-US"/>
              <a:t>Resources</a:t>
            </a:r>
          </a:p>
        </p:txBody>
      </p:sp>
      <p:sp>
        <p:nvSpPr>
          <p:cNvPr id="3" name="Content Placeholder 2" descr="Find your Mask Blocs​&#10;&#10;Long Covid Justice​&#10;&#10;People’s CDC​&#10;&#10;Public Health Collaborative​&#10;&#10;Urgent Action Alerts (How to email your Reps) ​&#10;&#10;    ​">
            <a:extLst>
              <a:ext uri="{FF2B5EF4-FFF2-40B4-BE49-F238E27FC236}">
                <a16:creationId xmlns:a16="http://schemas.microsoft.com/office/drawing/2014/main" id="{57647C77-EAF7-C87A-105F-FE8D366FF648}"/>
              </a:ext>
            </a:extLst>
          </p:cNvPr>
          <p:cNvSpPr>
            <a:spLocks noGrp="1"/>
          </p:cNvSpPr>
          <p:nvPr>
            <p:ph idx="1"/>
          </p:nvPr>
        </p:nvSpPr>
        <p:spPr>
          <a:xfrm>
            <a:off x="556549" y="2367779"/>
            <a:ext cx="5783866" cy="2540644"/>
          </a:xfrm>
        </p:spPr>
        <p:txBody>
          <a:bodyPr vert="horz" lIns="91440" tIns="45720" rIns="91440" bIns="45720" numCol="1" rtlCol="0" anchor="t">
            <a:normAutofit lnSpcReduction="10000"/>
          </a:bodyPr>
          <a:lstStyle/>
          <a:p>
            <a:r>
              <a:rPr lang="en-US" sz="2400">
                <a:hlinkClick r:id="rId3"/>
              </a:rPr>
              <a:t>Find your Mask Blocs</a:t>
            </a:r>
            <a:endParaRPr lang="en-US" sz="2400"/>
          </a:p>
          <a:p>
            <a:r>
              <a:rPr lang="en-US" sz="2400">
                <a:hlinkClick r:id="rId4"/>
              </a:rPr>
              <a:t>Long Covid Justice</a:t>
            </a:r>
            <a:endParaRPr lang="en-US" sz="2400"/>
          </a:p>
          <a:p>
            <a:r>
              <a:rPr lang="en-US" sz="2400">
                <a:hlinkClick r:id="rId5"/>
              </a:rPr>
              <a:t>People’s CDC</a:t>
            </a:r>
            <a:endParaRPr lang="en-US" sz="2400"/>
          </a:p>
          <a:p>
            <a:r>
              <a:rPr lang="en-US" sz="2400">
                <a:hlinkClick r:id="rId6"/>
              </a:rPr>
              <a:t>Public Health Collaborative</a:t>
            </a:r>
            <a:endParaRPr lang="en-US" sz="2400">
              <a:cs typeface="Calibri"/>
            </a:endParaRPr>
          </a:p>
          <a:p>
            <a:r>
              <a:rPr lang="en-US" sz="2400">
                <a:ea typeface="+mn-lt"/>
                <a:cs typeface="+mn-lt"/>
                <a:hlinkClick r:id="rId7"/>
              </a:rPr>
              <a:t>Urgent Action Alerts (How to email your Reps)</a:t>
            </a:r>
            <a:r>
              <a:rPr lang="en-US" sz="2400">
                <a:ea typeface="+mn-lt"/>
                <a:cs typeface="+mn-lt"/>
              </a:rPr>
              <a:t> </a:t>
            </a:r>
          </a:p>
          <a:p>
            <a:endParaRPr lang="en-US" sz="2400">
              <a:ea typeface="+mn-lt"/>
              <a:cs typeface="+mn-lt"/>
            </a:endParaRPr>
          </a:p>
        </p:txBody>
      </p:sp>
      <p:sp>
        <p:nvSpPr>
          <p:cNvPr id="11" name="Freeform 6" descr="A graphic of a small crowd of people, all in simple black shapes with white outlines.">
            <a:extLst>
              <a:ext uri="{FF2B5EF4-FFF2-40B4-BE49-F238E27FC236}">
                <a16:creationId xmlns:a16="http://schemas.microsoft.com/office/drawing/2014/main" id="{847E607E-008E-9366-3086-A7E08BFE20C3}"/>
              </a:ext>
            </a:extLst>
          </p:cNvPr>
          <p:cNvSpPr/>
          <p:nvPr/>
        </p:nvSpPr>
        <p:spPr>
          <a:xfrm>
            <a:off x="4094629" y="5383313"/>
            <a:ext cx="4350124" cy="1266444"/>
          </a:xfrm>
          <a:custGeom>
            <a:avLst/>
            <a:gdLst/>
            <a:ahLst/>
            <a:cxnLst/>
            <a:rect l="l" t="t" r="r" b="b"/>
            <a:pathLst>
              <a:path w="7315200" h="2185416">
                <a:moveTo>
                  <a:pt x="0" y="0"/>
                </a:moveTo>
                <a:lnTo>
                  <a:pt x="7315200" y="0"/>
                </a:lnTo>
                <a:lnTo>
                  <a:pt x="7315200" y="2185416"/>
                </a:lnTo>
                <a:lnTo>
                  <a:pt x="0" y="218541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sz="1200"/>
          </a:p>
        </p:txBody>
      </p:sp>
      <p:sp>
        <p:nvSpPr>
          <p:cNvPr id="5" name="TextBox 4" descr="Center for Disease Control (CDC)​&#10;&#10;Department of Agriculture (USDA)​&#10;&#10;National Institutes of Health (NIH)​&#10;&#10;World Health Organization (WHO)​&#10;&#10;Bloomberg​&#10;&#10;U.S. Senate contacts ​">
            <a:extLst>
              <a:ext uri="{FF2B5EF4-FFF2-40B4-BE49-F238E27FC236}">
                <a16:creationId xmlns:a16="http://schemas.microsoft.com/office/drawing/2014/main" id="{E7ABC292-83F6-1E05-154E-DB4B003C19A9}"/>
              </a:ext>
            </a:extLst>
          </p:cNvPr>
          <p:cNvSpPr txBox="1"/>
          <p:nvPr/>
        </p:nvSpPr>
        <p:spPr>
          <a:xfrm>
            <a:off x="6826652" y="2367779"/>
            <a:ext cx="5338277" cy="2123658"/>
          </a:xfrm>
          <a:prstGeom prst="rect">
            <a:avLst/>
          </a:prstGeom>
        </p:spPr>
        <p:txBody>
          <a:bodyPr vert="horz" lIns="91440" tIns="45720" rIns="91440" bIns="45720" numCol="1" rtlCol="0" anchor="t">
            <a:normAutofit fontScale="92500" lnSpcReduction="20000"/>
          </a:bodyPr>
          <a:lstStyle/>
          <a:p>
            <a:pPr marL="228600" indent="-228600">
              <a:lnSpc>
                <a:spcPct val="90000"/>
              </a:lnSpc>
              <a:spcBef>
                <a:spcPts val="1000"/>
              </a:spcBef>
              <a:buFont typeface="Arial" panose="020B0604020202020204" pitchFamily="34" charset="0"/>
              <a:buChar char="•"/>
            </a:pPr>
            <a:r>
              <a:rPr lang="en-US" sz="2200">
                <a:solidFill>
                  <a:schemeClr val="bg2">
                    <a:lumMod val="10000"/>
                  </a:schemeClr>
                </a:solidFill>
                <a:hlinkClick r:id="rId10">
                  <a:extLst>
                    <a:ext uri="{A12FA001-AC4F-418D-AE19-62706E023703}">
                      <ahyp:hlinkClr xmlns:ahyp="http://schemas.microsoft.com/office/drawing/2018/hyperlinkcolor" val="tx"/>
                    </a:ext>
                  </a:extLst>
                </a:hlinkClick>
              </a:rPr>
              <a:t>Center for Disease Control (CDC)</a:t>
            </a:r>
            <a:endParaRPr lang="en-US" sz="2200">
              <a:solidFill>
                <a:schemeClr val="bg2">
                  <a:lumMod val="10000"/>
                </a:schemeClr>
              </a:solidFill>
              <a:cs typeface="Calibri"/>
            </a:endParaRPr>
          </a:p>
          <a:p>
            <a:pPr marL="228600" indent="-228600">
              <a:lnSpc>
                <a:spcPct val="90000"/>
              </a:lnSpc>
              <a:spcBef>
                <a:spcPts val="1000"/>
              </a:spcBef>
              <a:buFont typeface="Arial" panose="020B0604020202020204" pitchFamily="34" charset="0"/>
              <a:buChar char="•"/>
            </a:pPr>
            <a:r>
              <a:rPr lang="en-US" sz="2200">
                <a:solidFill>
                  <a:schemeClr val="bg2">
                    <a:lumMod val="10000"/>
                  </a:schemeClr>
                </a:solidFill>
                <a:hlinkClick r:id="rId11">
                  <a:extLst>
                    <a:ext uri="{A12FA001-AC4F-418D-AE19-62706E023703}">
                      <ahyp:hlinkClr xmlns:ahyp="http://schemas.microsoft.com/office/drawing/2018/hyperlinkcolor" val="tx"/>
                    </a:ext>
                  </a:extLst>
                </a:hlinkClick>
              </a:rPr>
              <a:t>Department of Agriculture (USDA)</a:t>
            </a:r>
            <a:endParaRPr lang="en-US" sz="2200">
              <a:solidFill>
                <a:schemeClr val="bg2">
                  <a:lumMod val="10000"/>
                </a:schemeClr>
              </a:solidFill>
              <a:cs typeface="Calibri"/>
            </a:endParaRPr>
          </a:p>
          <a:p>
            <a:pPr marL="228600" indent="-228600">
              <a:lnSpc>
                <a:spcPct val="90000"/>
              </a:lnSpc>
              <a:spcBef>
                <a:spcPts val="1000"/>
              </a:spcBef>
              <a:buFont typeface="Arial" panose="020B0604020202020204" pitchFamily="34" charset="0"/>
              <a:buChar char="•"/>
            </a:pPr>
            <a:r>
              <a:rPr lang="en-US" sz="2200">
                <a:solidFill>
                  <a:schemeClr val="bg2">
                    <a:lumMod val="10000"/>
                  </a:schemeClr>
                </a:solidFill>
                <a:hlinkClick r:id="rId12">
                  <a:extLst>
                    <a:ext uri="{A12FA001-AC4F-418D-AE19-62706E023703}">
                      <ahyp:hlinkClr xmlns:ahyp="http://schemas.microsoft.com/office/drawing/2018/hyperlinkcolor" val="tx"/>
                    </a:ext>
                  </a:extLst>
                </a:hlinkClick>
              </a:rPr>
              <a:t>National Institutes of Health (NIH</a:t>
            </a:r>
            <a:r>
              <a:rPr lang="en-US" sz="2200">
                <a:solidFill>
                  <a:schemeClr val="bg2">
                    <a:lumMod val="10000"/>
                  </a:schemeClr>
                </a:solidFill>
              </a:rPr>
              <a:t>)</a:t>
            </a:r>
            <a:endParaRPr lang="en-US" sz="2200">
              <a:solidFill>
                <a:schemeClr val="bg2">
                  <a:lumMod val="10000"/>
                </a:schemeClr>
              </a:solidFill>
              <a:cs typeface="Calibri"/>
            </a:endParaRPr>
          </a:p>
          <a:p>
            <a:pPr marL="228600" indent="-228600">
              <a:lnSpc>
                <a:spcPct val="90000"/>
              </a:lnSpc>
              <a:spcBef>
                <a:spcPts val="1000"/>
              </a:spcBef>
              <a:buFont typeface="Arial" panose="020B0604020202020204" pitchFamily="34" charset="0"/>
              <a:buChar char="•"/>
            </a:pPr>
            <a:r>
              <a:rPr lang="en-US" sz="2200">
                <a:solidFill>
                  <a:schemeClr val="bg2">
                    <a:lumMod val="10000"/>
                  </a:schemeClr>
                </a:solidFill>
                <a:hlinkClick r:id="rId13">
                  <a:extLst>
                    <a:ext uri="{A12FA001-AC4F-418D-AE19-62706E023703}">
                      <ahyp:hlinkClr xmlns:ahyp="http://schemas.microsoft.com/office/drawing/2018/hyperlinkcolor" val="tx"/>
                    </a:ext>
                  </a:extLst>
                </a:hlinkClick>
              </a:rPr>
              <a:t>World Health Organization (WHO</a:t>
            </a:r>
            <a:r>
              <a:rPr lang="en-US" sz="2200">
                <a:solidFill>
                  <a:schemeClr val="bg2">
                    <a:lumMod val="10000"/>
                  </a:schemeClr>
                </a:solidFill>
              </a:rPr>
              <a:t>)</a:t>
            </a:r>
            <a:endParaRPr lang="en-US" sz="2200">
              <a:solidFill>
                <a:schemeClr val="bg2">
                  <a:lumMod val="10000"/>
                </a:schemeClr>
              </a:solidFill>
              <a:cs typeface="Calibri"/>
            </a:endParaRPr>
          </a:p>
          <a:p>
            <a:pPr marL="228600" indent="-228600">
              <a:lnSpc>
                <a:spcPct val="90000"/>
              </a:lnSpc>
              <a:spcBef>
                <a:spcPts val="1000"/>
              </a:spcBef>
              <a:buFont typeface="Arial" panose="020B0604020202020204" pitchFamily="34" charset="0"/>
              <a:buChar char="•"/>
            </a:pPr>
            <a:r>
              <a:rPr lang="en-US" sz="2200">
                <a:solidFill>
                  <a:schemeClr val="bg2">
                    <a:lumMod val="10000"/>
                  </a:schemeClr>
                </a:solidFill>
                <a:hlinkClick r:id="rId14">
                  <a:extLst>
                    <a:ext uri="{A12FA001-AC4F-418D-AE19-62706E023703}">
                      <ahyp:hlinkClr xmlns:ahyp="http://schemas.microsoft.com/office/drawing/2018/hyperlinkcolor" val="tx"/>
                    </a:ext>
                  </a:extLst>
                </a:hlinkClick>
              </a:rPr>
              <a:t>Bloomberg</a:t>
            </a:r>
            <a:endParaRPr lang="en-US" sz="2200">
              <a:solidFill>
                <a:schemeClr val="bg2">
                  <a:lumMod val="10000"/>
                </a:schemeClr>
              </a:solidFill>
              <a:cs typeface="Calibri"/>
            </a:endParaRPr>
          </a:p>
          <a:p>
            <a:pPr marL="228600" indent="-228600">
              <a:lnSpc>
                <a:spcPct val="90000"/>
              </a:lnSpc>
              <a:spcBef>
                <a:spcPts val="1000"/>
              </a:spcBef>
              <a:buFont typeface="Arial" panose="020B0604020202020204" pitchFamily="34" charset="0"/>
              <a:buChar char="•"/>
            </a:pPr>
            <a:r>
              <a:rPr lang="en-US" sz="2200">
                <a:solidFill>
                  <a:schemeClr val="bg2">
                    <a:lumMod val="10000"/>
                  </a:schemeClr>
                </a:solidFill>
                <a:hlinkClick r:id="rId15">
                  <a:extLst>
                    <a:ext uri="{A12FA001-AC4F-418D-AE19-62706E023703}">
                      <ahyp:hlinkClr xmlns:ahyp="http://schemas.microsoft.com/office/drawing/2018/hyperlinkcolor" val="tx"/>
                    </a:ext>
                  </a:extLst>
                </a:hlinkClick>
              </a:rPr>
              <a:t>U.S. Senate contacts</a:t>
            </a:r>
            <a:r>
              <a:rPr lang="en-US" sz="2200">
                <a:solidFill>
                  <a:schemeClr val="bg2">
                    <a:lumMod val="10000"/>
                  </a:schemeClr>
                </a:solidFill>
              </a:rPr>
              <a:t> </a:t>
            </a:r>
            <a:endParaRPr lang="en-US" sz="2200">
              <a:solidFill>
                <a:schemeClr val="bg2">
                  <a:lumMod val="10000"/>
                </a:schemeClr>
              </a:solidFill>
              <a:cs typeface="Calibri"/>
            </a:endParaRPr>
          </a:p>
        </p:txBody>
      </p:sp>
      <p:sp>
        <p:nvSpPr>
          <p:cNvPr id="6" name="TextBox 5" descr="By the People​:">
            <a:extLst>
              <a:ext uri="{FF2B5EF4-FFF2-40B4-BE49-F238E27FC236}">
                <a16:creationId xmlns:a16="http://schemas.microsoft.com/office/drawing/2014/main" id="{DBA96ED3-D88D-D5F0-035D-0D9DF5F27424}"/>
              </a:ext>
            </a:extLst>
          </p:cNvPr>
          <p:cNvSpPr txBox="1"/>
          <p:nvPr/>
        </p:nvSpPr>
        <p:spPr>
          <a:xfrm>
            <a:off x="1466126" y="1663544"/>
            <a:ext cx="2720049" cy="584775"/>
          </a:xfrm>
          <a:prstGeom prst="rect">
            <a:avLst/>
          </a:prstGeom>
          <a:noFill/>
        </p:spPr>
        <p:txBody>
          <a:bodyPr wrap="square" rtlCol="0">
            <a:spAutoFit/>
          </a:bodyPr>
          <a:lstStyle/>
          <a:p>
            <a:r>
              <a:rPr lang="en-US" sz="3200" b="1" u="sng">
                <a:solidFill>
                  <a:schemeClr val="tx2"/>
                </a:solidFill>
              </a:rPr>
              <a:t>By the People</a:t>
            </a:r>
          </a:p>
        </p:txBody>
      </p:sp>
      <p:sp>
        <p:nvSpPr>
          <p:cNvPr id="7" name="TextBox 6" descr="By the Government​:">
            <a:extLst>
              <a:ext uri="{FF2B5EF4-FFF2-40B4-BE49-F238E27FC236}">
                <a16:creationId xmlns:a16="http://schemas.microsoft.com/office/drawing/2014/main" id="{6E51BC4A-874E-BAC5-A7D4-56AFF98C0C1E}"/>
              </a:ext>
            </a:extLst>
          </p:cNvPr>
          <p:cNvSpPr txBox="1"/>
          <p:nvPr/>
        </p:nvSpPr>
        <p:spPr>
          <a:xfrm>
            <a:off x="7538981" y="1662788"/>
            <a:ext cx="3827357" cy="584775"/>
          </a:xfrm>
          <a:prstGeom prst="rect">
            <a:avLst/>
          </a:prstGeom>
          <a:noFill/>
        </p:spPr>
        <p:txBody>
          <a:bodyPr wrap="square" rtlCol="0">
            <a:spAutoFit/>
          </a:bodyPr>
          <a:lstStyle/>
          <a:p>
            <a:r>
              <a:rPr lang="en-US" sz="3200" b="1" u="sng">
                <a:solidFill>
                  <a:schemeClr val="tx2"/>
                </a:solidFill>
              </a:rPr>
              <a:t>By the Government</a:t>
            </a:r>
          </a:p>
        </p:txBody>
      </p:sp>
      <p:sp>
        <p:nvSpPr>
          <p:cNvPr id="8" name="Freeform 2" descr="A graphic of a flock of birds flying is in the top left corner.">
            <a:extLst>
              <a:ext uri="{FF2B5EF4-FFF2-40B4-BE49-F238E27FC236}">
                <a16:creationId xmlns:a16="http://schemas.microsoft.com/office/drawing/2014/main" id="{0B211D3F-688B-5EDC-ADE6-1412ED328EFF}"/>
              </a:ext>
            </a:extLst>
          </p:cNvPr>
          <p:cNvSpPr/>
          <p:nvPr/>
        </p:nvSpPr>
        <p:spPr>
          <a:xfrm>
            <a:off x="556549" y="208243"/>
            <a:ext cx="3817257" cy="671195"/>
          </a:xfrm>
          <a:custGeom>
            <a:avLst/>
            <a:gdLst/>
            <a:ahLst/>
            <a:cxnLst/>
            <a:rect l="l" t="t" r="r" b="b"/>
            <a:pathLst>
              <a:path w="7315200" h="1828800">
                <a:moveTo>
                  <a:pt x="0" y="0"/>
                </a:moveTo>
                <a:lnTo>
                  <a:pt x="7315200" y="0"/>
                </a:lnTo>
                <a:lnTo>
                  <a:pt x="7315200" y="1828800"/>
                </a:lnTo>
                <a:lnTo>
                  <a:pt x="0" y="1828800"/>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Tree>
    <p:extLst>
      <p:ext uri="{BB962C8B-B14F-4D97-AF65-F5344CB8AC3E}">
        <p14:creationId xmlns:p14="http://schemas.microsoft.com/office/powerpoint/2010/main" val="11914755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Title: Talking Points">
            <a:extLst>
              <a:ext uri="{FF2B5EF4-FFF2-40B4-BE49-F238E27FC236}">
                <a16:creationId xmlns:a16="http://schemas.microsoft.com/office/drawing/2014/main" id="{B68CC570-143E-DCD0-AFD9-D4B99E144DB1}"/>
              </a:ext>
            </a:extLst>
          </p:cNvPr>
          <p:cNvSpPr>
            <a:spLocks noGrp="1"/>
          </p:cNvSpPr>
          <p:nvPr>
            <p:ph type="title"/>
          </p:nvPr>
        </p:nvSpPr>
        <p:spPr>
          <a:xfrm>
            <a:off x="846227" y="-173695"/>
            <a:ext cx="10515600" cy="1443756"/>
          </a:xfrm>
        </p:spPr>
        <p:txBody>
          <a:bodyPr>
            <a:normAutofit/>
          </a:bodyPr>
          <a:lstStyle/>
          <a:p>
            <a:r>
              <a:rPr lang="en-US"/>
              <a:t>Talking Points</a:t>
            </a:r>
          </a:p>
        </p:txBody>
      </p:sp>
      <p:sp>
        <p:nvSpPr>
          <p:cNvPr id="4" name="Content Placeholder 2">
            <a:extLst>
              <a:ext uri="{FF2B5EF4-FFF2-40B4-BE49-F238E27FC236}">
                <a16:creationId xmlns:a16="http://schemas.microsoft.com/office/drawing/2014/main" id="{88364F22-D04F-70CF-69ED-C8F7B3D0F8EA}"/>
              </a:ext>
            </a:extLst>
          </p:cNvPr>
          <p:cNvSpPr txBox="1">
            <a:spLocks/>
          </p:cNvSpPr>
          <p:nvPr/>
        </p:nvSpPr>
        <p:spPr>
          <a:xfrm>
            <a:off x="990600" y="3794601"/>
            <a:ext cx="10515600" cy="476472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p>
        </p:txBody>
      </p:sp>
      <p:sp>
        <p:nvSpPr>
          <p:cNvPr id="5" name="TextBox 4" descr="Person-focused, direct language gets the message across. ​&#10;Use innocuous/unrelated anecdotes or analogies.​&#10;No “I told you so” ​&#10;No condescending framing​&#10;Not framed as taking something away​">
            <a:extLst>
              <a:ext uri="{FF2B5EF4-FFF2-40B4-BE49-F238E27FC236}">
                <a16:creationId xmlns:a16="http://schemas.microsoft.com/office/drawing/2014/main" id="{FD640878-B061-CF60-E75D-0F809355C927}"/>
              </a:ext>
            </a:extLst>
          </p:cNvPr>
          <p:cNvSpPr txBox="1"/>
          <p:nvPr/>
        </p:nvSpPr>
        <p:spPr>
          <a:xfrm>
            <a:off x="3227299" y="1266246"/>
            <a:ext cx="6032353" cy="1323439"/>
          </a:xfrm>
          <a:prstGeom prst="rect">
            <a:avLst/>
          </a:prstGeom>
          <a:solidFill>
            <a:schemeClr val="bg1"/>
          </a:solidFill>
          <a:ln>
            <a:solidFill>
              <a:schemeClr val="tx2"/>
            </a:solidFill>
          </a:ln>
        </p:spPr>
        <p:txBody>
          <a:bodyPr wrap="square" lIns="91440" tIns="45720" rIns="91440" bIns="45720" rtlCol="0" anchor="t">
            <a:spAutoFit/>
          </a:bodyPr>
          <a:lstStyle/>
          <a:p>
            <a:pPr marL="172720" indent="231775">
              <a:buFont typeface="Arial" panose="020B0604020202020204" pitchFamily="34" charset="0"/>
              <a:buChar char="•"/>
              <a:tabLst>
                <a:tab pos="0" algn="l"/>
              </a:tabLst>
            </a:pPr>
            <a:r>
              <a:rPr lang="en-US" sz="1600">
                <a:solidFill>
                  <a:srgbClr val="000000"/>
                </a:solidFill>
                <a:cs typeface="Cavolini"/>
              </a:rPr>
              <a:t>Person-focused, direct language gets the message across. </a:t>
            </a:r>
          </a:p>
          <a:p>
            <a:pPr marL="172720" indent="231775">
              <a:buFont typeface="Arial" panose="020B0604020202020204" pitchFamily="34" charset="0"/>
              <a:buChar char="•"/>
              <a:tabLst>
                <a:tab pos="0" algn="l"/>
              </a:tabLst>
            </a:pPr>
            <a:r>
              <a:rPr lang="en-US" sz="1600">
                <a:solidFill>
                  <a:srgbClr val="000000"/>
                </a:solidFill>
                <a:cs typeface="Cavolini"/>
              </a:rPr>
              <a:t>Use innocuous/unrelated anecdotes or analogies.</a:t>
            </a:r>
          </a:p>
          <a:p>
            <a:pPr marL="172720" indent="231775">
              <a:buFont typeface="Arial" panose="020B0604020202020204" pitchFamily="34" charset="0"/>
              <a:buChar char="•"/>
              <a:tabLst>
                <a:tab pos="0" algn="l"/>
              </a:tabLst>
            </a:pPr>
            <a:r>
              <a:rPr lang="en-US" sz="1600">
                <a:solidFill>
                  <a:srgbClr val="000000"/>
                </a:solidFill>
                <a:cs typeface="Cavolini"/>
              </a:rPr>
              <a:t>No “I told you so” </a:t>
            </a:r>
          </a:p>
          <a:p>
            <a:pPr marL="172720" indent="231775">
              <a:buFont typeface="Arial" panose="020B0604020202020204" pitchFamily="34" charset="0"/>
              <a:buChar char="•"/>
              <a:tabLst>
                <a:tab pos="0" algn="l"/>
              </a:tabLst>
            </a:pPr>
            <a:r>
              <a:rPr lang="en-US" sz="1600">
                <a:solidFill>
                  <a:srgbClr val="000000"/>
                </a:solidFill>
                <a:cs typeface="Cavolini"/>
              </a:rPr>
              <a:t>No condescending framing</a:t>
            </a:r>
          </a:p>
          <a:p>
            <a:pPr marL="172720" indent="231775">
              <a:buFont typeface="Arial" panose="020B0604020202020204" pitchFamily="34" charset="0"/>
              <a:buChar char="•"/>
              <a:tabLst>
                <a:tab pos="0" algn="l"/>
              </a:tabLst>
            </a:pPr>
            <a:r>
              <a:rPr lang="en-US" sz="1600">
                <a:solidFill>
                  <a:srgbClr val="000000"/>
                </a:solidFill>
                <a:cs typeface="Cavolini"/>
              </a:rPr>
              <a:t>Not framed as taking something away</a:t>
            </a:r>
          </a:p>
        </p:txBody>
      </p:sp>
      <p:grpSp>
        <p:nvGrpSpPr>
          <p:cNvPr id="40" name="Group 39">
            <a:extLst>
              <a:ext uri="{FF2B5EF4-FFF2-40B4-BE49-F238E27FC236}">
                <a16:creationId xmlns:a16="http://schemas.microsoft.com/office/drawing/2014/main" id="{6FAA5499-1306-FD6B-499C-749470570534}"/>
              </a:ext>
            </a:extLst>
          </p:cNvPr>
          <p:cNvGrpSpPr/>
          <p:nvPr/>
        </p:nvGrpSpPr>
        <p:grpSpPr>
          <a:xfrm>
            <a:off x="711536" y="5155878"/>
            <a:ext cx="1851514" cy="1577171"/>
            <a:chOff x="10277570" y="59158"/>
            <a:chExt cx="1851514" cy="1577171"/>
          </a:xfrm>
        </p:grpSpPr>
        <p:sp>
          <p:nvSpPr>
            <p:cNvPr id="6" name="Freeform 8">
              <a:extLst>
                <a:ext uri="{FF2B5EF4-FFF2-40B4-BE49-F238E27FC236}">
                  <a16:creationId xmlns:a16="http://schemas.microsoft.com/office/drawing/2014/main" id="{6F5CFE6F-BCB8-E984-D12C-14E0A6BCE7CF}"/>
                </a:ext>
              </a:extLst>
            </p:cNvPr>
            <p:cNvSpPr/>
            <p:nvPr/>
          </p:nvSpPr>
          <p:spPr>
            <a:xfrm rot="21317744">
              <a:off x="10277570" y="59158"/>
              <a:ext cx="1851514" cy="1577171"/>
            </a:xfrm>
            <a:custGeom>
              <a:avLst/>
              <a:gdLst/>
              <a:ahLst/>
              <a:cxnLst/>
              <a:rect l="l" t="t" r="r" b="b"/>
              <a:pathLst>
                <a:path w="2386488" h="2626121">
                  <a:moveTo>
                    <a:pt x="0" y="0"/>
                  </a:moveTo>
                  <a:lnTo>
                    <a:pt x="2386488" y="0"/>
                  </a:lnTo>
                  <a:lnTo>
                    <a:pt x="2386488" y="2626121"/>
                  </a:lnTo>
                  <a:lnTo>
                    <a:pt x="0" y="262612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200"/>
            </a:p>
          </p:txBody>
        </p:sp>
        <p:sp>
          <p:nvSpPr>
            <p:cNvPr id="7" name="TextBox 6" descr="Talking point:&#10;Don’t drink raw milk!​">
              <a:extLst>
                <a:ext uri="{FF2B5EF4-FFF2-40B4-BE49-F238E27FC236}">
                  <a16:creationId xmlns:a16="http://schemas.microsoft.com/office/drawing/2014/main" id="{EA73E9EE-6D9B-D3D7-6BBF-592AE46A72C5}"/>
                </a:ext>
              </a:extLst>
            </p:cNvPr>
            <p:cNvSpPr txBox="1"/>
            <p:nvPr/>
          </p:nvSpPr>
          <p:spPr>
            <a:xfrm rot="80148">
              <a:off x="10360449" y="679985"/>
              <a:ext cx="1702454" cy="646331"/>
            </a:xfrm>
            <a:prstGeom prst="rect">
              <a:avLst/>
            </a:prstGeom>
            <a:noFill/>
          </p:spPr>
          <p:txBody>
            <a:bodyPr wrap="square" rtlCol="0">
              <a:spAutoFit/>
            </a:bodyPr>
            <a:lstStyle/>
            <a:p>
              <a:pPr algn="ctr"/>
              <a:r>
                <a:rPr lang="en-US">
                  <a:solidFill>
                    <a:schemeClr val="accent1">
                      <a:lumMod val="50000"/>
                    </a:schemeClr>
                  </a:solidFill>
                  <a:latin typeface="Cavolini" panose="03000502040302020204" pitchFamily="66" charset="0"/>
                  <a:cs typeface="Cavolini" panose="03000502040302020204" pitchFamily="66" charset="0"/>
                </a:rPr>
                <a:t>Don’t drink raw milk!</a:t>
              </a:r>
            </a:p>
          </p:txBody>
        </p:sp>
      </p:grpSp>
      <p:grpSp>
        <p:nvGrpSpPr>
          <p:cNvPr id="14" name="Group 13">
            <a:extLst>
              <a:ext uri="{FF2B5EF4-FFF2-40B4-BE49-F238E27FC236}">
                <a16:creationId xmlns:a16="http://schemas.microsoft.com/office/drawing/2014/main" id="{BCABF9AC-48C7-6EF8-3A41-BA61A879DC18}"/>
              </a:ext>
            </a:extLst>
          </p:cNvPr>
          <p:cNvGrpSpPr/>
          <p:nvPr/>
        </p:nvGrpSpPr>
        <p:grpSpPr>
          <a:xfrm>
            <a:off x="2736801" y="2725720"/>
            <a:ext cx="3865243" cy="3846558"/>
            <a:chOff x="2680849" y="3045242"/>
            <a:chExt cx="3865243" cy="3846558"/>
          </a:xfrm>
        </p:grpSpPr>
        <p:sp>
          <p:nvSpPr>
            <p:cNvPr id="10" name="Freeform 8">
              <a:extLst>
                <a:ext uri="{FF2B5EF4-FFF2-40B4-BE49-F238E27FC236}">
                  <a16:creationId xmlns:a16="http://schemas.microsoft.com/office/drawing/2014/main" id="{1BB9F192-82B9-7977-E9A9-6C386456CF80}"/>
                </a:ext>
              </a:extLst>
            </p:cNvPr>
            <p:cNvSpPr/>
            <p:nvPr/>
          </p:nvSpPr>
          <p:spPr>
            <a:xfrm rot="21289952">
              <a:off x="2680849" y="3045242"/>
              <a:ext cx="3865243" cy="3846558"/>
            </a:xfrm>
            <a:custGeom>
              <a:avLst/>
              <a:gdLst/>
              <a:ahLst/>
              <a:cxnLst/>
              <a:rect l="l" t="t" r="r" b="b"/>
              <a:pathLst>
                <a:path w="2386488" h="2626121">
                  <a:moveTo>
                    <a:pt x="0" y="0"/>
                  </a:moveTo>
                  <a:lnTo>
                    <a:pt x="2386488" y="0"/>
                  </a:lnTo>
                  <a:lnTo>
                    <a:pt x="2386488" y="2626121"/>
                  </a:lnTo>
                  <a:lnTo>
                    <a:pt x="0" y="262612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200"/>
            </a:p>
          </p:txBody>
        </p:sp>
        <p:sp>
          <p:nvSpPr>
            <p:cNvPr id="15" name="TextBox 14" descr="Talking point:&#10;Protecting yourself against H5N1 protects your community and your pets!​">
              <a:extLst>
                <a:ext uri="{FF2B5EF4-FFF2-40B4-BE49-F238E27FC236}">
                  <a16:creationId xmlns:a16="http://schemas.microsoft.com/office/drawing/2014/main" id="{4599EA93-B0EB-2F2C-6697-2A6F592DA754}"/>
                </a:ext>
              </a:extLst>
            </p:cNvPr>
            <p:cNvSpPr txBox="1"/>
            <p:nvPr/>
          </p:nvSpPr>
          <p:spPr>
            <a:xfrm rot="52356">
              <a:off x="3049849" y="4182875"/>
              <a:ext cx="3127242" cy="1938992"/>
            </a:xfrm>
            <a:prstGeom prst="rect">
              <a:avLst/>
            </a:prstGeom>
            <a:noFill/>
          </p:spPr>
          <p:txBody>
            <a:bodyPr wrap="square" rtlCol="0">
              <a:spAutoFit/>
            </a:bodyPr>
            <a:lstStyle/>
            <a:p>
              <a:pPr algn="ctr"/>
              <a:r>
                <a:rPr lang="en-US" sz="2400">
                  <a:solidFill>
                    <a:schemeClr val="accent1">
                      <a:lumMod val="50000"/>
                    </a:schemeClr>
                  </a:solidFill>
                  <a:latin typeface="Cavolini" panose="03000502040302020204" pitchFamily="66" charset="0"/>
                  <a:cs typeface="Cavolini" panose="03000502040302020204" pitchFamily="66" charset="0"/>
                </a:rPr>
                <a:t>Protecting yourself against H5N1 protects your community </a:t>
              </a:r>
              <a:r>
                <a:rPr lang="en-US" sz="2400" b="1">
                  <a:solidFill>
                    <a:schemeClr val="accent1">
                      <a:lumMod val="50000"/>
                    </a:schemeClr>
                  </a:solidFill>
                  <a:latin typeface="Cavolini" panose="03000502040302020204" pitchFamily="66" charset="0"/>
                  <a:cs typeface="Cavolini" panose="03000502040302020204" pitchFamily="66" charset="0"/>
                </a:rPr>
                <a:t>and your pets!</a:t>
              </a:r>
            </a:p>
          </p:txBody>
        </p:sp>
      </p:grpSp>
      <p:grpSp>
        <p:nvGrpSpPr>
          <p:cNvPr id="25" name="Group 24">
            <a:extLst>
              <a:ext uri="{FF2B5EF4-FFF2-40B4-BE49-F238E27FC236}">
                <a16:creationId xmlns:a16="http://schemas.microsoft.com/office/drawing/2014/main" id="{B4BA09B4-576E-9EE4-6B6C-A639BE2894BB}"/>
              </a:ext>
            </a:extLst>
          </p:cNvPr>
          <p:cNvGrpSpPr/>
          <p:nvPr/>
        </p:nvGrpSpPr>
        <p:grpSpPr>
          <a:xfrm>
            <a:off x="9737825" y="4626607"/>
            <a:ext cx="2133007" cy="2186061"/>
            <a:chOff x="9737825" y="4626607"/>
            <a:chExt cx="2133007" cy="2186061"/>
          </a:xfrm>
        </p:grpSpPr>
        <p:sp>
          <p:nvSpPr>
            <p:cNvPr id="17" name="Freeform 8">
              <a:extLst>
                <a:ext uri="{FF2B5EF4-FFF2-40B4-BE49-F238E27FC236}">
                  <a16:creationId xmlns:a16="http://schemas.microsoft.com/office/drawing/2014/main" id="{27D976D7-15FD-5BCF-1A59-2314950FF9A6}"/>
                </a:ext>
              </a:extLst>
            </p:cNvPr>
            <p:cNvSpPr/>
            <p:nvPr/>
          </p:nvSpPr>
          <p:spPr>
            <a:xfrm rot="21397286">
              <a:off x="9737825" y="4626607"/>
              <a:ext cx="2133007" cy="2186061"/>
            </a:xfrm>
            <a:custGeom>
              <a:avLst/>
              <a:gdLst/>
              <a:ahLst/>
              <a:cxnLst/>
              <a:rect l="l" t="t" r="r" b="b"/>
              <a:pathLst>
                <a:path w="2386488" h="2626121">
                  <a:moveTo>
                    <a:pt x="0" y="0"/>
                  </a:moveTo>
                  <a:lnTo>
                    <a:pt x="2386488" y="0"/>
                  </a:lnTo>
                  <a:lnTo>
                    <a:pt x="2386488" y="2626121"/>
                  </a:lnTo>
                  <a:lnTo>
                    <a:pt x="0" y="262612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200"/>
            </a:p>
          </p:txBody>
        </p:sp>
        <p:sp>
          <p:nvSpPr>
            <p:cNvPr id="18" name="TextBox 17" descr="Talking point:&#10;In 1918, “Just the flu” killed as many people as WWII​">
              <a:extLst>
                <a:ext uri="{FF2B5EF4-FFF2-40B4-BE49-F238E27FC236}">
                  <a16:creationId xmlns:a16="http://schemas.microsoft.com/office/drawing/2014/main" id="{2569105A-9DD4-4DF4-02E3-061A0D56CABD}"/>
                </a:ext>
              </a:extLst>
            </p:cNvPr>
            <p:cNvSpPr txBox="1"/>
            <p:nvPr/>
          </p:nvSpPr>
          <p:spPr>
            <a:xfrm rot="159690">
              <a:off x="9925646" y="5256939"/>
              <a:ext cx="1623713" cy="1323439"/>
            </a:xfrm>
            <a:prstGeom prst="rect">
              <a:avLst/>
            </a:prstGeom>
            <a:noFill/>
          </p:spPr>
          <p:txBody>
            <a:bodyPr wrap="square" rtlCol="0">
              <a:spAutoFit/>
            </a:bodyPr>
            <a:lstStyle/>
            <a:p>
              <a:pPr algn="ctr"/>
              <a:r>
                <a:rPr lang="en-US" sz="1600">
                  <a:solidFill>
                    <a:schemeClr val="accent1">
                      <a:lumMod val="50000"/>
                    </a:schemeClr>
                  </a:solidFill>
                  <a:latin typeface="Cavolini" panose="03000502040302020204" pitchFamily="66" charset="0"/>
                  <a:cs typeface="Cavolini" panose="03000502040302020204" pitchFamily="66" charset="0"/>
                </a:rPr>
                <a:t>In 1918, “Just the flu” killed as many people as WWII</a:t>
              </a:r>
            </a:p>
          </p:txBody>
        </p:sp>
      </p:grpSp>
      <p:grpSp>
        <p:nvGrpSpPr>
          <p:cNvPr id="19" name="Group 18">
            <a:extLst>
              <a:ext uri="{FF2B5EF4-FFF2-40B4-BE49-F238E27FC236}">
                <a16:creationId xmlns:a16="http://schemas.microsoft.com/office/drawing/2014/main" id="{40444389-860D-423A-4D70-F51A458E3AB3}"/>
              </a:ext>
            </a:extLst>
          </p:cNvPr>
          <p:cNvGrpSpPr/>
          <p:nvPr/>
        </p:nvGrpSpPr>
        <p:grpSpPr>
          <a:xfrm>
            <a:off x="6767414" y="2669156"/>
            <a:ext cx="2575487" cy="2445069"/>
            <a:chOff x="6527606" y="2660541"/>
            <a:chExt cx="2575487" cy="2445069"/>
          </a:xfrm>
        </p:grpSpPr>
        <p:sp>
          <p:nvSpPr>
            <p:cNvPr id="23" name="Freeform 8">
              <a:extLst>
                <a:ext uri="{FF2B5EF4-FFF2-40B4-BE49-F238E27FC236}">
                  <a16:creationId xmlns:a16="http://schemas.microsoft.com/office/drawing/2014/main" id="{A039CFA6-7C4A-A73C-7629-3A89061DD788}"/>
                </a:ext>
              </a:extLst>
            </p:cNvPr>
            <p:cNvSpPr/>
            <p:nvPr/>
          </p:nvSpPr>
          <p:spPr>
            <a:xfrm rot="21317496">
              <a:off x="6527606" y="2660541"/>
              <a:ext cx="2575487" cy="2445069"/>
            </a:xfrm>
            <a:custGeom>
              <a:avLst/>
              <a:gdLst/>
              <a:ahLst/>
              <a:cxnLst/>
              <a:rect l="l" t="t" r="r" b="b"/>
              <a:pathLst>
                <a:path w="2386488" h="2626121">
                  <a:moveTo>
                    <a:pt x="0" y="0"/>
                  </a:moveTo>
                  <a:lnTo>
                    <a:pt x="2386488" y="0"/>
                  </a:lnTo>
                  <a:lnTo>
                    <a:pt x="2386488" y="2626121"/>
                  </a:lnTo>
                  <a:lnTo>
                    <a:pt x="0" y="262612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200"/>
            </a:p>
          </p:txBody>
        </p:sp>
        <p:sp>
          <p:nvSpPr>
            <p:cNvPr id="24" name="TextBox 23" descr="Talking point:&#10;Disease is a big business. ​&#10;Bird flu is booming.​">
              <a:extLst>
                <a:ext uri="{FF2B5EF4-FFF2-40B4-BE49-F238E27FC236}">
                  <a16:creationId xmlns:a16="http://schemas.microsoft.com/office/drawing/2014/main" id="{D4778DAD-BAF8-DD83-2B9C-AC0C785E3D30}"/>
                </a:ext>
              </a:extLst>
            </p:cNvPr>
            <p:cNvSpPr txBox="1"/>
            <p:nvPr/>
          </p:nvSpPr>
          <p:spPr>
            <a:xfrm rot="79900">
              <a:off x="6677679" y="3361165"/>
              <a:ext cx="2196162" cy="1323439"/>
            </a:xfrm>
            <a:prstGeom prst="rect">
              <a:avLst/>
            </a:prstGeom>
            <a:noFill/>
          </p:spPr>
          <p:txBody>
            <a:bodyPr wrap="square" rtlCol="0">
              <a:spAutoFit/>
            </a:bodyPr>
            <a:lstStyle/>
            <a:p>
              <a:pPr algn="ctr"/>
              <a:r>
                <a:rPr lang="en-US" sz="2000">
                  <a:solidFill>
                    <a:schemeClr val="accent1">
                      <a:lumMod val="50000"/>
                    </a:schemeClr>
                  </a:solidFill>
                  <a:latin typeface="Cavolini" panose="03000502040302020204" pitchFamily="66" charset="0"/>
                  <a:cs typeface="Cavolini" panose="03000502040302020204" pitchFamily="66" charset="0"/>
                </a:rPr>
                <a:t>Disease is a big business. </a:t>
              </a:r>
            </a:p>
            <a:p>
              <a:pPr algn="ctr"/>
              <a:r>
                <a:rPr lang="en-US" sz="2000">
                  <a:solidFill>
                    <a:schemeClr val="accent1">
                      <a:lumMod val="50000"/>
                    </a:schemeClr>
                  </a:solidFill>
                  <a:latin typeface="Cavolini" panose="03000502040302020204" pitchFamily="66" charset="0"/>
                  <a:cs typeface="Cavolini" panose="03000502040302020204" pitchFamily="66" charset="0"/>
                </a:rPr>
                <a:t>Bird flu is booming.</a:t>
              </a:r>
            </a:p>
          </p:txBody>
        </p:sp>
      </p:grpSp>
      <p:grpSp>
        <p:nvGrpSpPr>
          <p:cNvPr id="27" name="Group 26">
            <a:extLst>
              <a:ext uri="{FF2B5EF4-FFF2-40B4-BE49-F238E27FC236}">
                <a16:creationId xmlns:a16="http://schemas.microsoft.com/office/drawing/2014/main" id="{E2EFF064-488B-52C7-1897-7960ABE5340E}"/>
              </a:ext>
            </a:extLst>
          </p:cNvPr>
          <p:cNvGrpSpPr/>
          <p:nvPr/>
        </p:nvGrpSpPr>
        <p:grpSpPr>
          <a:xfrm>
            <a:off x="9510312" y="197302"/>
            <a:ext cx="1851515" cy="2137887"/>
            <a:chOff x="9882977" y="1397843"/>
            <a:chExt cx="1851515" cy="2137887"/>
          </a:xfrm>
        </p:grpSpPr>
        <p:sp>
          <p:nvSpPr>
            <p:cNvPr id="29" name="Freeform 8">
              <a:extLst>
                <a:ext uri="{FF2B5EF4-FFF2-40B4-BE49-F238E27FC236}">
                  <a16:creationId xmlns:a16="http://schemas.microsoft.com/office/drawing/2014/main" id="{9BA80F21-6313-D274-DD05-1382A0D6A7A3}"/>
                </a:ext>
              </a:extLst>
            </p:cNvPr>
            <p:cNvSpPr/>
            <p:nvPr/>
          </p:nvSpPr>
          <p:spPr>
            <a:xfrm rot="21213800">
              <a:off x="9882977" y="1397843"/>
              <a:ext cx="1851515" cy="2137887"/>
            </a:xfrm>
            <a:custGeom>
              <a:avLst/>
              <a:gdLst/>
              <a:ahLst/>
              <a:cxnLst/>
              <a:rect l="l" t="t" r="r" b="b"/>
              <a:pathLst>
                <a:path w="2386488" h="2626121">
                  <a:moveTo>
                    <a:pt x="0" y="0"/>
                  </a:moveTo>
                  <a:lnTo>
                    <a:pt x="2386488" y="0"/>
                  </a:lnTo>
                  <a:lnTo>
                    <a:pt x="2386488" y="2626121"/>
                  </a:lnTo>
                  <a:lnTo>
                    <a:pt x="0" y="262612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200"/>
            </a:p>
          </p:txBody>
        </p:sp>
        <p:sp>
          <p:nvSpPr>
            <p:cNvPr id="30" name="TextBox 29" descr="Talking point:&#10;Your cats can’t wear a mask, but you can!​">
              <a:extLst>
                <a:ext uri="{FF2B5EF4-FFF2-40B4-BE49-F238E27FC236}">
                  <a16:creationId xmlns:a16="http://schemas.microsoft.com/office/drawing/2014/main" id="{9A68B1EE-F1CA-95F2-83FF-98069AD9E909}"/>
                </a:ext>
              </a:extLst>
            </p:cNvPr>
            <p:cNvSpPr txBox="1"/>
            <p:nvPr/>
          </p:nvSpPr>
          <p:spPr>
            <a:xfrm rot="21576204">
              <a:off x="9980309" y="2016497"/>
              <a:ext cx="1736449" cy="1200329"/>
            </a:xfrm>
            <a:prstGeom prst="rect">
              <a:avLst/>
            </a:prstGeom>
            <a:noFill/>
          </p:spPr>
          <p:txBody>
            <a:bodyPr wrap="square" rtlCol="0">
              <a:spAutoFit/>
            </a:bodyPr>
            <a:lstStyle/>
            <a:p>
              <a:pPr algn="ctr"/>
              <a:r>
                <a:rPr lang="en-US">
                  <a:solidFill>
                    <a:schemeClr val="accent1">
                      <a:lumMod val="50000"/>
                    </a:schemeClr>
                  </a:solidFill>
                  <a:latin typeface="Cavolini" panose="03000502040302020204" pitchFamily="66" charset="0"/>
                  <a:cs typeface="Cavolini" panose="03000502040302020204" pitchFamily="66" charset="0"/>
                </a:rPr>
                <a:t>Your cats can’t wear a mask, but you can!</a:t>
              </a:r>
            </a:p>
          </p:txBody>
        </p:sp>
      </p:grpSp>
      <p:grpSp>
        <p:nvGrpSpPr>
          <p:cNvPr id="12" name="Group 11">
            <a:extLst>
              <a:ext uri="{FF2B5EF4-FFF2-40B4-BE49-F238E27FC236}">
                <a16:creationId xmlns:a16="http://schemas.microsoft.com/office/drawing/2014/main" id="{904965D3-F423-37B1-22A1-F2DD5F9B950A}"/>
              </a:ext>
            </a:extLst>
          </p:cNvPr>
          <p:cNvGrpSpPr/>
          <p:nvPr/>
        </p:nvGrpSpPr>
        <p:grpSpPr>
          <a:xfrm>
            <a:off x="121794" y="220682"/>
            <a:ext cx="2822808" cy="3369919"/>
            <a:chOff x="-15947" y="2018823"/>
            <a:chExt cx="2822808" cy="3369919"/>
          </a:xfrm>
        </p:grpSpPr>
        <p:sp>
          <p:nvSpPr>
            <p:cNvPr id="32" name="Freeform 8">
              <a:extLst>
                <a:ext uri="{FF2B5EF4-FFF2-40B4-BE49-F238E27FC236}">
                  <a16:creationId xmlns:a16="http://schemas.microsoft.com/office/drawing/2014/main" id="{D7091AFA-557C-3082-4565-754509F8E30A}"/>
                </a:ext>
              </a:extLst>
            </p:cNvPr>
            <p:cNvSpPr/>
            <p:nvPr/>
          </p:nvSpPr>
          <p:spPr>
            <a:xfrm rot="21317496">
              <a:off x="-15947" y="2018823"/>
              <a:ext cx="2822808" cy="3369919"/>
            </a:xfrm>
            <a:custGeom>
              <a:avLst/>
              <a:gdLst/>
              <a:ahLst/>
              <a:cxnLst/>
              <a:rect l="l" t="t" r="r" b="b"/>
              <a:pathLst>
                <a:path w="2386488" h="2626121">
                  <a:moveTo>
                    <a:pt x="0" y="0"/>
                  </a:moveTo>
                  <a:lnTo>
                    <a:pt x="2386488" y="0"/>
                  </a:lnTo>
                  <a:lnTo>
                    <a:pt x="2386488" y="2626121"/>
                  </a:lnTo>
                  <a:lnTo>
                    <a:pt x="0" y="262612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200"/>
            </a:p>
          </p:txBody>
        </p:sp>
        <p:sp>
          <p:nvSpPr>
            <p:cNvPr id="33" name="TextBox 32" descr="Talking point:&#10;Masks are like window screens. ​&#10;Don’t let the bugs in!​">
              <a:extLst>
                <a:ext uri="{FF2B5EF4-FFF2-40B4-BE49-F238E27FC236}">
                  <a16:creationId xmlns:a16="http://schemas.microsoft.com/office/drawing/2014/main" id="{D0628504-C1A3-BB40-EBC5-E41885775D50}"/>
                </a:ext>
              </a:extLst>
            </p:cNvPr>
            <p:cNvSpPr txBox="1"/>
            <p:nvPr/>
          </p:nvSpPr>
          <p:spPr>
            <a:xfrm rot="79900">
              <a:off x="87312" y="3116734"/>
              <a:ext cx="2607833" cy="1631216"/>
            </a:xfrm>
            <a:prstGeom prst="rect">
              <a:avLst/>
            </a:prstGeom>
            <a:noFill/>
          </p:spPr>
          <p:txBody>
            <a:bodyPr wrap="square" lIns="91440" tIns="45720" rIns="91440" bIns="45720" rtlCol="0" anchor="t">
              <a:spAutoFit/>
            </a:bodyPr>
            <a:lstStyle/>
            <a:p>
              <a:pPr algn="ctr"/>
              <a:r>
                <a:rPr lang="en-US" sz="2000" b="1">
                  <a:solidFill>
                    <a:schemeClr val="accent1">
                      <a:lumMod val="50000"/>
                    </a:schemeClr>
                  </a:solidFill>
                  <a:latin typeface="Cavolini"/>
                  <a:cs typeface="Cavolini"/>
                </a:rPr>
                <a:t>Masks are like window screens. </a:t>
              </a:r>
            </a:p>
            <a:p>
              <a:pPr algn="ctr"/>
              <a:endParaRPr lang="en-US" sz="2000" b="1">
                <a:solidFill>
                  <a:schemeClr val="accent1">
                    <a:lumMod val="50000"/>
                  </a:schemeClr>
                </a:solidFill>
                <a:latin typeface="Cavolini" panose="03000502040302020204" pitchFamily="66" charset="0"/>
                <a:cs typeface="Cavolini" panose="03000502040302020204" pitchFamily="66" charset="0"/>
              </a:endParaRPr>
            </a:p>
            <a:p>
              <a:pPr algn="ctr"/>
              <a:r>
                <a:rPr lang="en-US" sz="2000" b="1">
                  <a:solidFill>
                    <a:schemeClr val="accent1">
                      <a:lumMod val="50000"/>
                    </a:schemeClr>
                  </a:solidFill>
                  <a:latin typeface="Cavolini"/>
                  <a:cs typeface="Cavolini"/>
                </a:rPr>
                <a:t>Don’t let the bugs in!</a:t>
              </a:r>
            </a:p>
          </p:txBody>
        </p:sp>
      </p:grpSp>
      <p:grpSp>
        <p:nvGrpSpPr>
          <p:cNvPr id="20" name="Group 19">
            <a:extLst>
              <a:ext uri="{FF2B5EF4-FFF2-40B4-BE49-F238E27FC236}">
                <a16:creationId xmlns:a16="http://schemas.microsoft.com/office/drawing/2014/main" id="{CA6D7BCC-BCB8-56A6-2F54-A3074FE0434E}"/>
              </a:ext>
            </a:extLst>
          </p:cNvPr>
          <p:cNvGrpSpPr/>
          <p:nvPr/>
        </p:nvGrpSpPr>
        <p:grpSpPr>
          <a:xfrm>
            <a:off x="6989956" y="5046339"/>
            <a:ext cx="2716577" cy="1692188"/>
            <a:chOff x="6635126" y="4892019"/>
            <a:chExt cx="2716577" cy="1692188"/>
          </a:xfrm>
        </p:grpSpPr>
        <p:sp>
          <p:nvSpPr>
            <p:cNvPr id="35" name="Freeform 8">
              <a:extLst>
                <a:ext uri="{FF2B5EF4-FFF2-40B4-BE49-F238E27FC236}">
                  <a16:creationId xmlns:a16="http://schemas.microsoft.com/office/drawing/2014/main" id="{7C6EAE86-ADF6-BCF9-31D3-273191B349D3}"/>
                </a:ext>
              </a:extLst>
            </p:cNvPr>
            <p:cNvSpPr/>
            <p:nvPr/>
          </p:nvSpPr>
          <p:spPr>
            <a:xfrm rot="21326425">
              <a:off x="6635126" y="4892019"/>
              <a:ext cx="2716577" cy="1692188"/>
            </a:xfrm>
            <a:custGeom>
              <a:avLst/>
              <a:gdLst/>
              <a:ahLst/>
              <a:cxnLst/>
              <a:rect l="l" t="t" r="r" b="b"/>
              <a:pathLst>
                <a:path w="2386488" h="2626121">
                  <a:moveTo>
                    <a:pt x="0" y="0"/>
                  </a:moveTo>
                  <a:lnTo>
                    <a:pt x="2386488" y="0"/>
                  </a:lnTo>
                  <a:lnTo>
                    <a:pt x="2386488" y="2626121"/>
                  </a:lnTo>
                  <a:lnTo>
                    <a:pt x="0" y="262612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200"/>
            </a:p>
          </p:txBody>
        </p:sp>
        <p:sp>
          <p:nvSpPr>
            <p:cNvPr id="36" name="TextBox 35" descr="Talking point:&#10;Your immune system is not a muscle!​">
              <a:extLst>
                <a:ext uri="{FF2B5EF4-FFF2-40B4-BE49-F238E27FC236}">
                  <a16:creationId xmlns:a16="http://schemas.microsoft.com/office/drawing/2014/main" id="{C89C00A1-D465-BEF5-0289-598FDE3B16FB}"/>
                </a:ext>
              </a:extLst>
            </p:cNvPr>
            <p:cNvSpPr txBox="1"/>
            <p:nvPr/>
          </p:nvSpPr>
          <p:spPr>
            <a:xfrm rot="88829">
              <a:off x="6695911" y="5549380"/>
              <a:ext cx="2561233" cy="923330"/>
            </a:xfrm>
            <a:prstGeom prst="rect">
              <a:avLst/>
            </a:prstGeom>
            <a:noFill/>
          </p:spPr>
          <p:txBody>
            <a:bodyPr wrap="square" lIns="91440" tIns="45720" rIns="91440" bIns="45720" rtlCol="0" anchor="t">
              <a:spAutoFit/>
            </a:bodyPr>
            <a:lstStyle/>
            <a:p>
              <a:pPr algn="ctr"/>
              <a:r>
                <a:rPr lang="en-US">
                  <a:solidFill>
                    <a:schemeClr val="accent1">
                      <a:lumMod val="50000"/>
                    </a:schemeClr>
                  </a:solidFill>
                  <a:latin typeface="Cavolini"/>
                  <a:cs typeface="Cavolini"/>
                </a:rPr>
                <a:t>Your immune system is not a muscle!</a:t>
              </a:r>
              <a:endParaRPr lang="en-US">
                <a:solidFill>
                  <a:schemeClr val="accent1">
                    <a:lumMod val="50000"/>
                  </a:schemeClr>
                </a:solidFill>
                <a:latin typeface="Cavolini" panose="03000502040302020204" pitchFamily="66" charset="0"/>
                <a:cs typeface="Cavolini" panose="03000502040302020204" pitchFamily="66" charset="0"/>
              </a:endParaRPr>
            </a:p>
          </p:txBody>
        </p:sp>
      </p:grpSp>
      <p:grpSp>
        <p:nvGrpSpPr>
          <p:cNvPr id="13" name="Group 12">
            <a:extLst>
              <a:ext uri="{FF2B5EF4-FFF2-40B4-BE49-F238E27FC236}">
                <a16:creationId xmlns:a16="http://schemas.microsoft.com/office/drawing/2014/main" id="{B68993D8-2744-76D1-6EF7-0B4C1A368410}"/>
              </a:ext>
            </a:extLst>
          </p:cNvPr>
          <p:cNvGrpSpPr/>
          <p:nvPr/>
        </p:nvGrpSpPr>
        <p:grpSpPr>
          <a:xfrm>
            <a:off x="267386" y="3497451"/>
            <a:ext cx="2584103" cy="1667134"/>
            <a:chOff x="87732" y="5114632"/>
            <a:chExt cx="2584103" cy="1667134"/>
          </a:xfrm>
        </p:grpSpPr>
        <p:sp>
          <p:nvSpPr>
            <p:cNvPr id="38" name="Freeform 8">
              <a:extLst>
                <a:ext uri="{FF2B5EF4-FFF2-40B4-BE49-F238E27FC236}">
                  <a16:creationId xmlns:a16="http://schemas.microsoft.com/office/drawing/2014/main" id="{E900A8FB-DBBC-9636-E3E8-4AF1E02C20EE}"/>
                </a:ext>
              </a:extLst>
            </p:cNvPr>
            <p:cNvSpPr/>
            <p:nvPr/>
          </p:nvSpPr>
          <p:spPr>
            <a:xfrm rot="21403969">
              <a:off x="87732" y="5114632"/>
              <a:ext cx="2584103" cy="1667134"/>
            </a:xfrm>
            <a:custGeom>
              <a:avLst/>
              <a:gdLst/>
              <a:ahLst/>
              <a:cxnLst/>
              <a:rect l="l" t="t" r="r" b="b"/>
              <a:pathLst>
                <a:path w="2386488" h="2626121">
                  <a:moveTo>
                    <a:pt x="0" y="0"/>
                  </a:moveTo>
                  <a:lnTo>
                    <a:pt x="2386488" y="0"/>
                  </a:lnTo>
                  <a:lnTo>
                    <a:pt x="2386488" y="2626121"/>
                  </a:lnTo>
                  <a:lnTo>
                    <a:pt x="0" y="262612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200"/>
            </a:p>
          </p:txBody>
        </p:sp>
        <p:sp>
          <p:nvSpPr>
            <p:cNvPr id="39" name="TextBox 38" descr="Talking point:&#10;People don't always get it right.​">
              <a:extLst>
                <a:ext uri="{FF2B5EF4-FFF2-40B4-BE49-F238E27FC236}">
                  <a16:creationId xmlns:a16="http://schemas.microsoft.com/office/drawing/2014/main" id="{8276C1CC-3485-2FDE-FA7D-E2748CEA803A}"/>
                </a:ext>
              </a:extLst>
            </p:cNvPr>
            <p:cNvSpPr txBox="1"/>
            <p:nvPr/>
          </p:nvSpPr>
          <p:spPr>
            <a:xfrm rot="166373">
              <a:off x="222191" y="5608321"/>
              <a:ext cx="2423509" cy="923330"/>
            </a:xfrm>
            <a:prstGeom prst="rect">
              <a:avLst/>
            </a:prstGeom>
            <a:noFill/>
          </p:spPr>
          <p:txBody>
            <a:bodyPr wrap="square" lIns="91440" tIns="45720" rIns="91440" bIns="45720" rtlCol="0" anchor="t">
              <a:spAutoFit/>
            </a:bodyPr>
            <a:lstStyle/>
            <a:p>
              <a:pPr algn="ctr"/>
              <a:r>
                <a:rPr lang="en-US" b="1">
                  <a:solidFill>
                    <a:schemeClr val="accent1">
                      <a:lumMod val="50000"/>
                    </a:schemeClr>
                  </a:solidFill>
                  <a:latin typeface="Cavolini"/>
                  <a:cs typeface="Cavolini"/>
                </a:rPr>
                <a:t>People don't always get it right.</a:t>
              </a:r>
              <a:endParaRPr lang="en-US" b="1">
                <a:solidFill>
                  <a:schemeClr val="accent1">
                    <a:lumMod val="50000"/>
                  </a:schemeClr>
                </a:solidFill>
                <a:latin typeface="Cavolini" panose="03000502040302020204" pitchFamily="66" charset="0"/>
                <a:cs typeface="Cavolini" panose="03000502040302020204" pitchFamily="66" charset="0"/>
              </a:endParaRPr>
            </a:p>
          </p:txBody>
        </p:sp>
      </p:grpSp>
      <p:grpSp>
        <p:nvGrpSpPr>
          <p:cNvPr id="26" name="Group 25">
            <a:extLst>
              <a:ext uri="{FF2B5EF4-FFF2-40B4-BE49-F238E27FC236}">
                <a16:creationId xmlns:a16="http://schemas.microsoft.com/office/drawing/2014/main" id="{475FEE67-3171-DA89-D699-1635CDC7F061}"/>
              </a:ext>
            </a:extLst>
          </p:cNvPr>
          <p:cNvGrpSpPr/>
          <p:nvPr/>
        </p:nvGrpSpPr>
        <p:grpSpPr>
          <a:xfrm>
            <a:off x="9519227" y="2494765"/>
            <a:ext cx="2093682" cy="1560639"/>
            <a:chOff x="9171266" y="3308904"/>
            <a:chExt cx="2093682" cy="1560639"/>
          </a:xfrm>
        </p:grpSpPr>
        <p:sp>
          <p:nvSpPr>
            <p:cNvPr id="8" name="Freeform 8">
              <a:extLst>
                <a:ext uri="{FF2B5EF4-FFF2-40B4-BE49-F238E27FC236}">
                  <a16:creationId xmlns:a16="http://schemas.microsoft.com/office/drawing/2014/main" id="{02D80B1C-7E0F-8D9C-8454-541E015627BC}"/>
                </a:ext>
              </a:extLst>
            </p:cNvPr>
            <p:cNvSpPr/>
            <p:nvPr/>
          </p:nvSpPr>
          <p:spPr>
            <a:xfrm rot="21494137">
              <a:off x="9171266" y="3308904"/>
              <a:ext cx="2093682" cy="1560639"/>
            </a:xfrm>
            <a:custGeom>
              <a:avLst/>
              <a:gdLst/>
              <a:ahLst/>
              <a:cxnLst/>
              <a:rect l="l" t="t" r="r" b="b"/>
              <a:pathLst>
                <a:path w="2386488" h="2626121">
                  <a:moveTo>
                    <a:pt x="0" y="0"/>
                  </a:moveTo>
                  <a:lnTo>
                    <a:pt x="2386488" y="0"/>
                  </a:lnTo>
                  <a:lnTo>
                    <a:pt x="2386488" y="2626121"/>
                  </a:lnTo>
                  <a:lnTo>
                    <a:pt x="0" y="262612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200"/>
            </a:p>
          </p:txBody>
        </p:sp>
        <p:sp>
          <p:nvSpPr>
            <p:cNvPr id="11" name="TextBox 10" descr="Talking point:&#10;Think about your future self!​">
              <a:extLst>
                <a:ext uri="{FF2B5EF4-FFF2-40B4-BE49-F238E27FC236}">
                  <a16:creationId xmlns:a16="http://schemas.microsoft.com/office/drawing/2014/main" id="{A32AB839-D6C8-4A45-4F80-07F8196D1F86}"/>
                </a:ext>
              </a:extLst>
            </p:cNvPr>
            <p:cNvSpPr txBox="1"/>
            <p:nvPr/>
          </p:nvSpPr>
          <p:spPr>
            <a:xfrm rot="256541">
              <a:off x="9252011" y="3767684"/>
              <a:ext cx="1911950" cy="1015663"/>
            </a:xfrm>
            <a:prstGeom prst="rect">
              <a:avLst/>
            </a:prstGeom>
            <a:noFill/>
          </p:spPr>
          <p:txBody>
            <a:bodyPr wrap="square" lIns="91440" tIns="45720" rIns="91440" bIns="45720" rtlCol="0" anchor="t">
              <a:spAutoFit/>
            </a:bodyPr>
            <a:lstStyle/>
            <a:p>
              <a:pPr algn="ctr"/>
              <a:r>
                <a:rPr lang="en-US" sz="2000" b="1">
                  <a:solidFill>
                    <a:schemeClr val="accent1">
                      <a:lumMod val="50000"/>
                    </a:schemeClr>
                  </a:solidFill>
                  <a:latin typeface="Cavolini"/>
                  <a:cs typeface="Cavolini"/>
                </a:rPr>
                <a:t>Think about your future self!</a:t>
              </a:r>
            </a:p>
          </p:txBody>
        </p:sp>
      </p:grpSp>
    </p:spTree>
    <p:extLst>
      <p:ext uri="{BB962C8B-B14F-4D97-AF65-F5344CB8AC3E}">
        <p14:creationId xmlns:p14="http://schemas.microsoft.com/office/powerpoint/2010/main" val="8277735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B210AC1D-4063-4C6E-9528-FA9C4C0C18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02F8C595-E68C-4306-AED8-DC7826A0A5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416414" cy="6858000"/>
          </a:xfrm>
          <a:prstGeom prst="rect">
            <a:avLst/>
          </a:prstGeom>
          <a:ln>
            <a:noFill/>
          </a:ln>
          <a:effectLst>
            <a:outerShdw blurRad="889000" dist="406400" dir="2154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descr="Title: Immediate Action Items​">
            <a:extLst>
              <a:ext uri="{FF2B5EF4-FFF2-40B4-BE49-F238E27FC236}">
                <a16:creationId xmlns:a16="http://schemas.microsoft.com/office/drawing/2014/main" id="{B95AB722-6976-DF4B-9AD3-F41907D50774}"/>
              </a:ext>
            </a:extLst>
          </p:cNvPr>
          <p:cNvSpPr>
            <a:spLocks noGrp="1"/>
          </p:cNvSpPr>
          <p:nvPr>
            <p:ph type="title"/>
          </p:nvPr>
        </p:nvSpPr>
        <p:spPr>
          <a:xfrm>
            <a:off x="6803409" y="762001"/>
            <a:ext cx="4156512" cy="1708244"/>
          </a:xfrm>
        </p:spPr>
        <p:txBody>
          <a:bodyPr anchor="ctr">
            <a:normAutofit/>
          </a:bodyPr>
          <a:lstStyle/>
          <a:p>
            <a:r>
              <a:rPr lang="en-US" sz="4000"/>
              <a:t>Immediate Action Items</a:t>
            </a:r>
          </a:p>
        </p:txBody>
      </p:sp>
      <p:pic>
        <p:nvPicPr>
          <p:cNvPr id="5" name="Picture 4" descr="An image of a grey and white cat cat and golden retriever laying down.">
            <a:extLst>
              <a:ext uri="{FF2B5EF4-FFF2-40B4-BE49-F238E27FC236}">
                <a16:creationId xmlns:a16="http://schemas.microsoft.com/office/drawing/2014/main" id="{5D60699A-9A40-F7E7-B908-10093B98117B}"/>
              </a:ext>
            </a:extLst>
          </p:cNvPr>
          <p:cNvPicPr>
            <a:picLocks noChangeAspect="1"/>
          </p:cNvPicPr>
          <p:nvPr/>
        </p:nvPicPr>
        <p:blipFill>
          <a:blip r:embed="rId2"/>
          <a:srcRect l="25527" r="15226" b="-4"/>
          <a:stretch/>
        </p:blipFill>
        <p:spPr>
          <a:xfrm>
            <a:off x="-1" y="-2"/>
            <a:ext cx="6096001" cy="6858002"/>
          </a:xfrm>
          <a:prstGeom prst="rect">
            <a:avLst/>
          </a:prstGeom>
        </p:spPr>
      </p:pic>
      <p:sp>
        <p:nvSpPr>
          <p:cNvPr id="3" name="Text Placeholder 2" descr="Update your vaccines – pass it on!​&#10;Bring in your cats, keep your dogs away from birds (dead or alive)​&#10;Mask up – protect your disabled peers​&#10;Do some reading, watching, or listening on these topics​&#10;Practice talking through hard conversations :)​&#10;Talk to your loved ones!​">
            <a:extLst>
              <a:ext uri="{FF2B5EF4-FFF2-40B4-BE49-F238E27FC236}">
                <a16:creationId xmlns:a16="http://schemas.microsoft.com/office/drawing/2014/main" id="{224B2D8C-EF35-DBD6-7B30-40DCEB0F681E}"/>
              </a:ext>
            </a:extLst>
          </p:cNvPr>
          <p:cNvSpPr>
            <a:spLocks noGrp="1"/>
          </p:cNvSpPr>
          <p:nvPr>
            <p:ph idx="1"/>
          </p:nvPr>
        </p:nvSpPr>
        <p:spPr>
          <a:xfrm>
            <a:off x="6803409" y="2470245"/>
            <a:ext cx="4156512" cy="3769835"/>
          </a:xfrm>
        </p:spPr>
        <p:txBody>
          <a:bodyPr vert="horz" lIns="91440" tIns="45720" rIns="91440" bIns="45720" rtlCol="0" anchor="ctr">
            <a:normAutofit/>
          </a:bodyPr>
          <a:lstStyle/>
          <a:p>
            <a:r>
              <a:rPr lang="en-US" sz="2000">
                <a:cs typeface="Calibri"/>
              </a:rPr>
              <a:t>Update your vaccines – pass it on!</a:t>
            </a:r>
          </a:p>
          <a:p>
            <a:r>
              <a:rPr lang="en-US" sz="2000">
                <a:cs typeface="Calibri"/>
              </a:rPr>
              <a:t>Bring in your cats, keep your </a:t>
            </a:r>
            <a:r>
              <a:rPr lang="en-US" sz="2000" err="1">
                <a:cs typeface="Calibri"/>
              </a:rPr>
              <a:t>dogs</a:t>
            </a:r>
            <a:r>
              <a:rPr lang="en-US" sz="2000">
                <a:cs typeface="Calibri"/>
              </a:rPr>
              <a:t> away from birds (dead or alive)</a:t>
            </a:r>
          </a:p>
          <a:p>
            <a:r>
              <a:rPr lang="en-US" sz="2000">
                <a:cs typeface="Calibri"/>
              </a:rPr>
              <a:t>Mask up – protect your disabled peers</a:t>
            </a:r>
          </a:p>
          <a:p>
            <a:r>
              <a:rPr lang="en-US" sz="2000">
                <a:cs typeface="Calibri"/>
              </a:rPr>
              <a:t>Do some reading, watching, or listening on these topics</a:t>
            </a:r>
          </a:p>
          <a:p>
            <a:r>
              <a:rPr lang="en-US" sz="2000">
                <a:cs typeface="Calibri"/>
              </a:rPr>
              <a:t>Practice talking through hard conversations :)</a:t>
            </a:r>
          </a:p>
          <a:p>
            <a:r>
              <a:rPr lang="en-US" sz="2000">
                <a:cs typeface="Calibri"/>
              </a:rPr>
              <a:t>Talk to your loved ones!</a:t>
            </a:r>
          </a:p>
        </p:txBody>
      </p:sp>
      <p:cxnSp>
        <p:nvCxnSpPr>
          <p:cNvPr id="4" name="Straight Arrow Connector 3">
            <a:extLst>
              <a:ext uri="{FF2B5EF4-FFF2-40B4-BE49-F238E27FC236}">
                <a16:creationId xmlns:a16="http://schemas.microsoft.com/office/drawing/2014/main" id="{15BF9B69-BEE5-764E-305E-29C780394352}"/>
              </a:ext>
            </a:extLst>
          </p:cNvPr>
          <p:cNvCxnSpPr/>
          <p:nvPr/>
        </p:nvCxnSpPr>
        <p:spPr>
          <a:xfrm>
            <a:off x="7501467" y="2197706"/>
            <a:ext cx="2777066" cy="32898"/>
          </a:xfrm>
          <a:prstGeom prst="straightConnector1">
            <a:avLst/>
          </a:prstGeom>
          <a:ln>
            <a:solidFill>
              <a:schemeClr val="tx2"/>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640634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4" descr="For your consideration: ​&#10;&#10;How do we encourage community-level protections, like respirators?​ (This includes dissuading a lot of the falsehoods, while acknowledging autonomy.​)&#10;&#10;What are the best ways to disseminate key information to different communities, and on different platforms?​&#10;&#10;How do we mobilize against an administration rife with disinformation, denialism, and acceleratingly harmful policy?​&#10;&#10;How do we address our own distrust of institutions, without undermining the science?​&#10;&#10;How do you spot disinformation? Misinformation? ​&#10;&#10;    ​">
            <a:extLst>
              <a:ext uri="{FF2B5EF4-FFF2-40B4-BE49-F238E27FC236}">
                <a16:creationId xmlns:a16="http://schemas.microsoft.com/office/drawing/2014/main" id="{600EBEE9-ECB8-24E1-4F07-350C7DF1911D}"/>
              </a:ext>
            </a:extLst>
          </p:cNvPr>
          <p:cNvSpPr txBox="1">
            <a:spLocks/>
          </p:cNvSpPr>
          <p:nvPr/>
        </p:nvSpPr>
        <p:spPr>
          <a:xfrm>
            <a:off x="822960" y="1710722"/>
            <a:ext cx="10789920" cy="4764723"/>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82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82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82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9pPr>
          </a:lstStyle>
          <a:p>
            <a:r>
              <a:rPr lang="en-US" dirty="0">
                <a:solidFill>
                  <a:schemeClr val="tx1"/>
                </a:solidFill>
              </a:rPr>
              <a:t>For your consideration: </a:t>
            </a:r>
          </a:p>
          <a:p>
            <a:pPr marL="342900" indent="-342900">
              <a:buFont typeface="Arial" panose="020B0604020202020204" pitchFamily="34" charset="0"/>
              <a:buChar char="•"/>
            </a:pPr>
            <a:r>
              <a:rPr lang="en-US" dirty="0">
                <a:solidFill>
                  <a:schemeClr val="tx1"/>
                </a:solidFill>
              </a:rPr>
              <a:t>How do we encourage community-level protections, like respirators?</a:t>
            </a:r>
            <a:endParaRPr lang="en-US" dirty="0">
              <a:solidFill>
                <a:schemeClr val="tx1"/>
              </a:solidFill>
              <a:ea typeface="Calibri"/>
              <a:cs typeface="Calibri"/>
            </a:endParaRPr>
          </a:p>
          <a:p>
            <a:pPr marL="800100" lvl="1" indent="-342900">
              <a:buFont typeface="Arial" panose="020B0604020202020204" pitchFamily="34" charset="0"/>
              <a:buChar char="•"/>
            </a:pPr>
            <a:r>
              <a:rPr lang="en-US" dirty="0">
                <a:solidFill>
                  <a:schemeClr val="tx1"/>
                </a:solidFill>
              </a:rPr>
              <a:t>This includes dissuading a lot of the falsehoods, while acknowledging autonomy.</a:t>
            </a:r>
            <a:endParaRPr lang="en-US" dirty="0">
              <a:solidFill>
                <a:schemeClr val="tx1"/>
              </a:solidFill>
              <a:ea typeface="Calibri"/>
              <a:cs typeface="Calibri"/>
            </a:endParaRPr>
          </a:p>
          <a:p>
            <a:pPr marL="342900" indent="-342900">
              <a:buFont typeface="Arial" panose="020B0604020202020204" pitchFamily="34" charset="0"/>
              <a:buChar char="•"/>
            </a:pPr>
            <a:r>
              <a:rPr lang="en-US" dirty="0">
                <a:solidFill>
                  <a:schemeClr val="tx1"/>
                </a:solidFill>
                <a:latin typeface="Segoe UI"/>
                <a:cs typeface="Segoe UI"/>
              </a:rPr>
              <a:t>How do we interact with friends/loved ones/community members that don't know or seem to care as much?</a:t>
            </a:r>
            <a:endParaRPr lang="en-US" dirty="0">
              <a:solidFill>
                <a:schemeClr val="tx1"/>
              </a:solidFill>
            </a:endParaRPr>
          </a:p>
          <a:p>
            <a:pPr marL="342900" indent="-342900">
              <a:buFont typeface="Arial" panose="020B0604020202020204" pitchFamily="34" charset="0"/>
              <a:buChar char="•"/>
            </a:pPr>
            <a:r>
              <a:rPr lang="en-US" dirty="0">
                <a:solidFill>
                  <a:schemeClr val="tx1"/>
                </a:solidFill>
              </a:rPr>
              <a:t>What are the best ways to disseminate key information to different communities, and on different platforms?</a:t>
            </a:r>
            <a:endParaRPr lang="en-US" dirty="0">
              <a:solidFill>
                <a:schemeClr val="tx1"/>
              </a:solidFill>
              <a:ea typeface="Calibri"/>
              <a:cs typeface="Calibri"/>
            </a:endParaRPr>
          </a:p>
          <a:p>
            <a:pPr marL="342900" indent="-342900">
              <a:buFont typeface="Arial" panose="020B0604020202020204" pitchFamily="34" charset="0"/>
              <a:buChar char="•"/>
            </a:pPr>
            <a:r>
              <a:rPr lang="en-US" dirty="0">
                <a:solidFill>
                  <a:schemeClr val="tx1"/>
                </a:solidFill>
              </a:rPr>
              <a:t>How do we mobilize against an administration rife with disinformation, denialism, and acceleratingly harmful policy?</a:t>
            </a:r>
            <a:endParaRPr lang="en-US" dirty="0">
              <a:solidFill>
                <a:schemeClr val="tx1"/>
              </a:solidFill>
              <a:ea typeface="Calibri"/>
              <a:cs typeface="Calibri"/>
            </a:endParaRPr>
          </a:p>
          <a:p>
            <a:pPr marL="342900" indent="-342900">
              <a:buFont typeface="Arial" panose="020B0604020202020204" pitchFamily="34" charset="0"/>
              <a:buChar char="•"/>
            </a:pPr>
            <a:r>
              <a:rPr lang="en-US" dirty="0">
                <a:solidFill>
                  <a:schemeClr val="tx1"/>
                </a:solidFill>
              </a:rPr>
              <a:t>How do we address our own distrust of institutions, without undermining the science?</a:t>
            </a:r>
            <a:endParaRPr lang="en-US" dirty="0">
              <a:solidFill>
                <a:schemeClr val="tx1"/>
              </a:solidFill>
              <a:ea typeface="Calibri"/>
              <a:cs typeface="Calibri"/>
            </a:endParaRPr>
          </a:p>
          <a:p>
            <a:pPr marL="342900" indent="-342900">
              <a:buFont typeface="Arial" panose="020B0604020202020204" pitchFamily="34" charset="0"/>
              <a:buChar char="•"/>
            </a:pPr>
            <a:r>
              <a:rPr lang="en-US" dirty="0">
                <a:solidFill>
                  <a:schemeClr val="tx1"/>
                </a:solidFill>
                <a:ea typeface="Calibri"/>
                <a:cs typeface="Calibri"/>
              </a:rPr>
              <a:t>How do you spot disinformation? Misinformation? </a:t>
            </a:r>
          </a:p>
          <a:p>
            <a:pPr marL="342900" indent="-342900">
              <a:buFont typeface="Arial" panose="020B0604020202020204" pitchFamily="34" charset="0"/>
              <a:buChar char="•"/>
            </a:pPr>
            <a:endParaRPr lang="en-US">
              <a:solidFill>
                <a:schemeClr val="tx1"/>
              </a:solidFill>
            </a:endParaRPr>
          </a:p>
        </p:txBody>
      </p:sp>
      <p:sp>
        <p:nvSpPr>
          <p:cNvPr id="4" name="Title 3" descr="Title: Discussion ​">
            <a:extLst>
              <a:ext uri="{FF2B5EF4-FFF2-40B4-BE49-F238E27FC236}">
                <a16:creationId xmlns:a16="http://schemas.microsoft.com/office/drawing/2014/main" id="{7679E028-F559-4E13-3207-BD9C41B32165}"/>
              </a:ext>
            </a:extLst>
          </p:cNvPr>
          <p:cNvSpPr>
            <a:spLocks noGrp="1"/>
          </p:cNvSpPr>
          <p:nvPr>
            <p:ph type="title"/>
          </p:nvPr>
        </p:nvSpPr>
        <p:spPr>
          <a:xfrm>
            <a:off x="853440" y="124300"/>
            <a:ext cx="10515600" cy="1133475"/>
          </a:xfrm>
        </p:spPr>
        <p:txBody>
          <a:bodyPr>
            <a:normAutofit/>
          </a:bodyPr>
          <a:lstStyle/>
          <a:p>
            <a:r>
              <a:rPr lang="en-US"/>
              <a:t>Discussion </a:t>
            </a:r>
          </a:p>
        </p:txBody>
      </p:sp>
      <p:sp>
        <p:nvSpPr>
          <p:cNvPr id="5" name="Text Placeholder 4" descr="Subtitle: Questions? Comments? Concerns? Suggestions? Clarifications? ​">
            <a:extLst>
              <a:ext uri="{FF2B5EF4-FFF2-40B4-BE49-F238E27FC236}">
                <a16:creationId xmlns:a16="http://schemas.microsoft.com/office/drawing/2014/main" id="{18878EEB-6C7F-E3B7-C66A-28324884A2A6}"/>
              </a:ext>
            </a:extLst>
          </p:cNvPr>
          <p:cNvSpPr>
            <a:spLocks noGrp="1"/>
          </p:cNvSpPr>
          <p:nvPr>
            <p:ph type="body" idx="1"/>
          </p:nvPr>
        </p:nvSpPr>
        <p:spPr>
          <a:xfrm>
            <a:off x="853440" y="1257776"/>
            <a:ext cx="10515600" cy="405924"/>
          </a:xfrm>
        </p:spPr>
        <p:txBody>
          <a:bodyPr>
            <a:normAutofit/>
          </a:bodyPr>
          <a:lstStyle/>
          <a:p>
            <a:pPr algn="ctr"/>
            <a:r>
              <a:rPr lang="en-US" sz="1800"/>
              <a:t>Questions? Comments? Concerns? Suggestions? Clarifications? </a:t>
            </a:r>
          </a:p>
        </p:txBody>
      </p:sp>
      <p:cxnSp>
        <p:nvCxnSpPr>
          <p:cNvPr id="7" name="Straight Connector 6">
            <a:extLst>
              <a:ext uri="{FF2B5EF4-FFF2-40B4-BE49-F238E27FC236}">
                <a16:creationId xmlns:a16="http://schemas.microsoft.com/office/drawing/2014/main" id="{BB6E410B-134C-3FF6-3AD1-135987BE4335}"/>
              </a:ext>
            </a:extLst>
          </p:cNvPr>
          <p:cNvCxnSpPr>
            <a:cxnSpLocks/>
          </p:cNvCxnSpPr>
          <p:nvPr/>
        </p:nvCxnSpPr>
        <p:spPr>
          <a:xfrm>
            <a:off x="3688080" y="1146015"/>
            <a:ext cx="4846320" cy="0"/>
          </a:xfrm>
          <a:prstGeom prst="line">
            <a:avLst/>
          </a:prstGeom>
          <a:ln>
            <a:solidFill>
              <a:schemeClr val="tx2"/>
            </a:solidFill>
          </a:ln>
        </p:spPr>
        <p:style>
          <a:lnRef idx="3">
            <a:schemeClr val="accent2"/>
          </a:lnRef>
          <a:fillRef idx="0">
            <a:schemeClr val="accent2"/>
          </a:fillRef>
          <a:effectRef idx="2">
            <a:schemeClr val="accent2"/>
          </a:effectRef>
          <a:fontRef idx="minor">
            <a:schemeClr val="tx1"/>
          </a:fontRef>
        </p:style>
      </p:cxnSp>
      <p:grpSp>
        <p:nvGrpSpPr>
          <p:cNvPr id="8" name="Group 7">
            <a:extLst>
              <a:ext uri="{FF2B5EF4-FFF2-40B4-BE49-F238E27FC236}">
                <a16:creationId xmlns:a16="http://schemas.microsoft.com/office/drawing/2014/main" id="{96131D21-D52E-CDE1-2BA6-7FC4E82E7A59}"/>
              </a:ext>
            </a:extLst>
          </p:cNvPr>
          <p:cNvGrpSpPr/>
          <p:nvPr/>
        </p:nvGrpSpPr>
        <p:grpSpPr>
          <a:xfrm flipH="1">
            <a:off x="439664" y="170671"/>
            <a:ext cx="1894939" cy="1336024"/>
            <a:chOff x="9581403" y="5251784"/>
            <a:chExt cx="2031477" cy="1304274"/>
          </a:xfrm>
        </p:grpSpPr>
        <p:sp>
          <p:nvSpPr>
            <p:cNvPr id="9" name="Freeform 5">
              <a:extLst>
                <a:ext uri="{FF2B5EF4-FFF2-40B4-BE49-F238E27FC236}">
                  <a16:creationId xmlns:a16="http://schemas.microsoft.com/office/drawing/2014/main" id="{46FF2F84-B910-C6D8-084C-A4374B1E6A88}"/>
                </a:ext>
              </a:extLst>
            </p:cNvPr>
            <p:cNvSpPr/>
            <p:nvPr/>
          </p:nvSpPr>
          <p:spPr>
            <a:xfrm>
              <a:off x="9726458" y="5251784"/>
              <a:ext cx="1886422" cy="1304274"/>
            </a:xfrm>
            <a:custGeom>
              <a:avLst/>
              <a:gdLst/>
              <a:ahLst/>
              <a:cxnLst/>
              <a:rect l="l" t="t" r="r" b="b"/>
              <a:pathLst>
                <a:path w="5441058" h="4114800">
                  <a:moveTo>
                    <a:pt x="0" y="0"/>
                  </a:moveTo>
                  <a:lnTo>
                    <a:pt x="5441058" y="0"/>
                  </a:lnTo>
                  <a:lnTo>
                    <a:pt x="5441058"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200"/>
            </a:p>
          </p:txBody>
        </p:sp>
        <p:sp>
          <p:nvSpPr>
            <p:cNvPr id="6" name="Freeform 4">
              <a:extLst>
                <a:ext uri="{FF2B5EF4-FFF2-40B4-BE49-F238E27FC236}">
                  <a16:creationId xmlns:a16="http://schemas.microsoft.com/office/drawing/2014/main" id="{4841AF44-9EED-629A-3B5E-95785834874A}"/>
                </a:ext>
              </a:extLst>
            </p:cNvPr>
            <p:cNvSpPr/>
            <p:nvPr/>
          </p:nvSpPr>
          <p:spPr>
            <a:xfrm rot="1086520">
              <a:off x="9581403" y="5925203"/>
              <a:ext cx="613689" cy="379323"/>
            </a:xfrm>
            <a:custGeom>
              <a:avLst/>
              <a:gdLst/>
              <a:ahLst/>
              <a:cxnLst/>
              <a:rect l="l" t="t" r="r" b="b"/>
              <a:pathLst>
                <a:path w="4743285" h="4114800">
                  <a:moveTo>
                    <a:pt x="0" y="0"/>
                  </a:moveTo>
                  <a:lnTo>
                    <a:pt x="4743285" y="0"/>
                  </a:lnTo>
                  <a:lnTo>
                    <a:pt x="4743285"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pic>
        <p:nvPicPr>
          <p:cNvPr id="3" name="Picture 2" descr="A bird on a branch&#10;&#10;AI-generated content may be incorrect.">
            <a:extLst>
              <a:ext uri="{FF2B5EF4-FFF2-40B4-BE49-F238E27FC236}">
                <a16:creationId xmlns:a16="http://schemas.microsoft.com/office/drawing/2014/main" id="{2883E4AA-0091-2435-4AF0-B496CA27395A}"/>
              </a:ext>
            </a:extLst>
          </p:cNvPr>
          <p:cNvPicPr>
            <a:picLocks noChangeAspect="1"/>
          </p:cNvPicPr>
          <p:nvPr/>
        </p:nvPicPr>
        <p:blipFill>
          <a:blip r:embed="rId6"/>
          <a:srcRect r="5361" b="1058"/>
          <a:stretch/>
        </p:blipFill>
        <p:spPr>
          <a:xfrm>
            <a:off x="9032707" y="5763127"/>
            <a:ext cx="2706226" cy="956308"/>
          </a:xfrm>
          <a:prstGeom prst="rect">
            <a:avLst/>
          </a:prstGeom>
          <a:ln>
            <a:noFill/>
          </a:ln>
        </p:spPr>
      </p:pic>
      <p:sp>
        <p:nvSpPr>
          <p:cNvPr id="11" name="TextBox 10">
            <a:extLst>
              <a:ext uri="{FF2B5EF4-FFF2-40B4-BE49-F238E27FC236}">
                <a16:creationId xmlns:a16="http://schemas.microsoft.com/office/drawing/2014/main" id="{1D7AA87A-A298-9C1E-8E2E-8C3033EEE6D3}"/>
              </a:ext>
            </a:extLst>
          </p:cNvPr>
          <p:cNvSpPr txBox="1"/>
          <p:nvPr/>
        </p:nvSpPr>
        <p:spPr>
          <a:xfrm>
            <a:off x="95250" y="6349999"/>
            <a:ext cx="281516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ea typeface="Calibri"/>
                <a:cs typeface="Calibri"/>
                <a:hlinkClick r:id="rId7"/>
              </a:rPr>
              <a:t>www.thecuckoonest.org</a:t>
            </a:r>
            <a:r>
              <a:rPr lang="en-US" dirty="0">
                <a:ea typeface="Calibri"/>
                <a:cs typeface="Calibri"/>
              </a:rPr>
              <a:t> </a:t>
            </a:r>
            <a:endParaRPr lang="en-US"/>
          </a:p>
        </p:txBody>
      </p:sp>
    </p:spTree>
    <p:extLst>
      <p:ext uri="{BB962C8B-B14F-4D97-AF65-F5344CB8AC3E}">
        <p14:creationId xmlns:p14="http://schemas.microsoft.com/office/powerpoint/2010/main" val="10817812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Title: News Updates and References">
            <a:extLst>
              <a:ext uri="{FF2B5EF4-FFF2-40B4-BE49-F238E27FC236}">
                <a16:creationId xmlns:a16="http://schemas.microsoft.com/office/drawing/2014/main" id="{C86166CC-F8EC-E857-71DC-886983D74ADA}"/>
              </a:ext>
            </a:extLst>
          </p:cNvPr>
          <p:cNvSpPr>
            <a:spLocks noGrp="1"/>
          </p:cNvSpPr>
          <p:nvPr>
            <p:ph type="title"/>
          </p:nvPr>
        </p:nvSpPr>
        <p:spPr/>
        <p:txBody>
          <a:bodyPr>
            <a:normAutofit fontScale="90000"/>
          </a:bodyPr>
          <a:lstStyle/>
          <a:p>
            <a:r>
              <a:rPr lang="en-US"/>
              <a:t>News Updates and References</a:t>
            </a:r>
          </a:p>
        </p:txBody>
      </p:sp>
      <p:sp>
        <p:nvSpPr>
          <p:cNvPr id="3" name="Content Placeholder 2" descr="A list of links to recent journal articles and news articles about bird flu.">
            <a:extLst>
              <a:ext uri="{FF2B5EF4-FFF2-40B4-BE49-F238E27FC236}">
                <a16:creationId xmlns:a16="http://schemas.microsoft.com/office/drawing/2014/main" id="{D0099BEE-4292-7D7D-33AC-AEC29B667794}"/>
              </a:ext>
            </a:extLst>
          </p:cNvPr>
          <p:cNvSpPr>
            <a:spLocks noGrp="1"/>
          </p:cNvSpPr>
          <p:nvPr>
            <p:ph idx="1"/>
          </p:nvPr>
        </p:nvSpPr>
        <p:spPr>
          <a:xfrm>
            <a:off x="838200" y="1257257"/>
            <a:ext cx="10515600" cy="5345909"/>
          </a:xfrm>
        </p:spPr>
        <p:txBody>
          <a:bodyPr vert="horz" lIns="91440" tIns="45720" rIns="91440" bIns="45720" rtlCol="0" anchor="t">
            <a:normAutofit fontScale="55000" lnSpcReduction="20000"/>
          </a:bodyPr>
          <a:lstStyle/>
          <a:p>
            <a:r>
              <a:rPr lang="en-US">
                <a:ea typeface="+mn-lt"/>
                <a:cs typeface="+mn-lt"/>
                <a:hlinkClick r:id="rId3"/>
              </a:rPr>
              <a:t>Mandated raw milk testing</a:t>
            </a:r>
            <a:r>
              <a:rPr lang="en-US">
                <a:ea typeface="+mn-lt"/>
                <a:cs typeface="+mn-lt"/>
              </a:rPr>
              <a:t> (NYT)</a:t>
            </a:r>
          </a:p>
          <a:p>
            <a:r>
              <a:rPr lang="en-US">
                <a:ea typeface="+mn-lt"/>
                <a:cs typeface="+mn-lt"/>
                <a:hlinkClick r:id="" action="ppaction://noaction"/>
              </a:rPr>
              <a:t>Worrying Bird Flu mutation</a:t>
            </a:r>
            <a:r>
              <a:rPr lang="en-US">
                <a:ea typeface="+mn-lt"/>
                <a:cs typeface="+mn-lt"/>
              </a:rPr>
              <a:t> (STAT)</a:t>
            </a:r>
            <a:endParaRPr lang="en-US"/>
          </a:p>
          <a:p>
            <a:r>
              <a:rPr lang="en-US">
                <a:ea typeface="+mn-lt"/>
                <a:cs typeface="+mn-lt"/>
                <a:hlinkClick r:id="rId4"/>
              </a:rPr>
              <a:t>A foreseeable disaster</a:t>
            </a:r>
            <a:r>
              <a:rPr lang="en-US">
                <a:ea typeface="+mn-lt"/>
                <a:cs typeface="+mn-lt"/>
              </a:rPr>
              <a:t> (NYT opinion)</a:t>
            </a:r>
            <a:endParaRPr lang="en-US"/>
          </a:p>
          <a:p>
            <a:r>
              <a:rPr lang="en-US">
                <a:ea typeface="+mn-lt"/>
                <a:cs typeface="+mn-lt"/>
                <a:hlinkClick r:id="rId5"/>
              </a:rPr>
              <a:t>South African Epidimiologist discusses bird flu in US</a:t>
            </a:r>
            <a:r>
              <a:rPr lang="en-US">
                <a:ea typeface="+mn-lt"/>
                <a:cs typeface="+mn-lt"/>
              </a:rPr>
              <a:t> (NYT opinion)</a:t>
            </a:r>
            <a:endParaRPr lang="en-US"/>
          </a:p>
          <a:p>
            <a:r>
              <a:rPr lang="en-US">
                <a:ea typeface="+mn-lt"/>
                <a:cs typeface="+mn-lt"/>
                <a:hlinkClick r:id="rId6"/>
              </a:rPr>
              <a:t>The Flying Flu Updates</a:t>
            </a:r>
            <a:r>
              <a:rPr lang="en-US">
                <a:ea typeface="+mn-lt"/>
                <a:cs typeface="+mn-lt"/>
              </a:rPr>
              <a:t> (Isabella </a:t>
            </a:r>
            <a:r>
              <a:rPr lang="en-US" err="1">
                <a:ea typeface="+mn-lt"/>
                <a:cs typeface="+mn-lt"/>
              </a:rPr>
              <a:t>substack</a:t>
            </a:r>
            <a:r>
              <a:rPr lang="en-US">
                <a:ea typeface="+mn-lt"/>
                <a:cs typeface="+mn-lt"/>
              </a:rPr>
              <a:t>)</a:t>
            </a:r>
            <a:endParaRPr lang="en-US"/>
          </a:p>
          <a:p>
            <a:r>
              <a:rPr lang="en-US" u="sng">
                <a:ea typeface="+mn-lt"/>
                <a:cs typeface="+mn-lt"/>
                <a:hlinkClick r:id="rId7"/>
              </a:rPr>
              <a:t>Elephant seal populations </a:t>
            </a:r>
            <a:r>
              <a:rPr lang="en-US">
                <a:ea typeface="+mn-lt"/>
                <a:cs typeface="+mn-lt"/>
              </a:rPr>
              <a:t>(Phys News) </a:t>
            </a:r>
            <a:endParaRPr lang="en-US"/>
          </a:p>
          <a:p>
            <a:r>
              <a:rPr lang="en-US" u="sng">
                <a:ea typeface="+mn-lt"/>
                <a:cs typeface="+mn-lt"/>
                <a:hlinkClick r:id="rId8"/>
              </a:rPr>
              <a:t>NIH Pathogens of Pandemic </a:t>
            </a:r>
            <a:r>
              <a:rPr lang="en-US">
                <a:ea typeface="+mn-lt"/>
                <a:cs typeface="+mn-lt"/>
              </a:rPr>
              <a:t>(NIH)</a:t>
            </a:r>
            <a:endParaRPr lang="en-US"/>
          </a:p>
          <a:p>
            <a:r>
              <a:rPr lang="en-US" u="sng">
                <a:ea typeface="+mn-lt"/>
                <a:cs typeface="+mn-lt"/>
                <a:hlinkClick r:id="rId9"/>
              </a:rPr>
              <a:t>-demics language</a:t>
            </a:r>
            <a:r>
              <a:rPr lang="en-US">
                <a:ea typeface="+mn-lt"/>
                <a:cs typeface="+mn-lt"/>
              </a:rPr>
              <a:t> (Columbia) </a:t>
            </a:r>
            <a:endParaRPr lang="en-US"/>
          </a:p>
          <a:p>
            <a:r>
              <a:rPr lang="en-US" u="sng">
                <a:ea typeface="+mn-lt"/>
                <a:cs typeface="+mn-lt"/>
                <a:hlinkClick r:id="rId10"/>
              </a:rPr>
              <a:t>Canadian teen hospitalized</a:t>
            </a:r>
            <a:r>
              <a:rPr lang="en-US">
                <a:ea typeface="+mn-lt"/>
                <a:cs typeface="+mn-lt"/>
              </a:rPr>
              <a:t> (CNN)</a:t>
            </a:r>
            <a:endParaRPr lang="en-US"/>
          </a:p>
          <a:p>
            <a:r>
              <a:rPr lang="en-US" u="sng">
                <a:ea typeface="+mn-lt"/>
                <a:cs typeface="+mn-lt"/>
                <a:hlinkClick r:id="rId11"/>
              </a:rPr>
              <a:t>RFK maligning the WHO</a:t>
            </a:r>
            <a:r>
              <a:rPr lang="en-US">
                <a:ea typeface="+mn-lt"/>
                <a:cs typeface="+mn-lt"/>
              </a:rPr>
              <a:t> (BlueSky) </a:t>
            </a:r>
            <a:endParaRPr lang="en-US"/>
          </a:p>
          <a:p>
            <a:r>
              <a:rPr lang="en-US" u="sng">
                <a:ea typeface="+mn-lt"/>
                <a:cs typeface="+mn-lt"/>
                <a:hlinkClick r:id="rId12"/>
              </a:rPr>
              <a:t>Chicken flocks culled after outbreak - JULY 2024</a:t>
            </a:r>
            <a:r>
              <a:rPr lang="en-US">
                <a:ea typeface="+mn-lt"/>
                <a:cs typeface="+mn-lt"/>
              </a:rPr>
              <a:t> (Reuters) </a:t>
            </a:r>
          </a:p>
          <a:p>
            <a:r>
              <a:rPr lang="en-US" u="sng">
                <a:ea typeface="+mn-lt"/>
                <a:cs typeface="+mn-lt"/>
                <a:hlinkClick r:id="rId13"/>
              </a:rPr>
              <a:t>Bird flu vaccines in the works</a:t>
            </a:r>
            <a:r>
              <a:rPr lang="en-US">
                <a:ea typeface="+mn-lt"/>
                <a:cs typeface="+mn-lt"/>
              </a:rPr>
              <a:t> (UofM) </a:t>
            </a:r>
            <a:endParaRPr lang="en-US"/>
          </a:p>
          <a:p>
            <a:r>
              <a:rPr lang="en-US" u="sng">
                <a:ea typeface="+mn-lt"/>
                <a:cs typeface="+mn-lt"/>
                <a:hlinkClick r:id="rId14"/>
              </a:rPr>
              <a:t>H5N1 in pigs</a:t>
            </a:r>
            <a:r>
              <a:rPr lang="en-US">
                <a:ea typeface="+mn-lt"/>
                <a:cs typeface="+mn-lt"/>
              </a:rPr>
              <a:t> (NPR)</a:t>
            </a:r>
            <a:endParaRPr lang="en-US"/>
          </a:p>
          <a:p>
            <a:r>
              <a:rPr lang="en-US" u="sng">
                <a:ea typeface="+mn-lt"/>
                <a:cs typeface="+mn-lt"/>
                <a:hlinkClick r:id="rId15"/>
              </a:rPr>
              <a:t>Why flus are dangerous in pigs</a:t>
            </a:r>
            <a:r>
              <a:rPr lang="en-US">
                <a:ea typeface="+mn-lt"/>
                <a:cs typeface="+mn-lt"/>
              </a:rPr>
              <a:t> (CDC)</a:t>
            </a:r>
            <a:endParaRPr lang="en-US"/>
          </a:p>
          <a:p>
            <a:r>
              <a:rPr lang="en-US" u="sng">
                <a:ea typeface="+mn-lt"/>
                <a:cs typeface="+mn-lt"/>
                <a:hlinkClick r:id="rId16"/>
              </a:rPr>
              <a:t>Flu A reassortment</a:t>
            </a:r>
            <a:r>
              <a:rPr lang="en-US">
                <a:ea typeface="+mn-lt"/>
                <a:cs typeface="+mn-lt"/>
              </a:rPr>
              <a:t>. (PubMed)</a:t>
            </a:r>
            <a:endParaRPr lang="en-US"/>
          </a:p>
          <a:p>
            <a:r>
              <a:rPr lang="en-US" u="sng">
                <a:ea typeface="+mn-lt"/>
                <a:cs typeface="+mn-lt"/>
                <a:hlinkClick r:id="rId17"/>
              </a:rPr>
              <a:t>The Flying Flu: Recent updates and discussion</a:t>
            </a:r>
            <a:r>
              <a:rPr lang="en-US">
                <a:ea typeface="+mn-lt"/>
                <a:cs typeface="+mn-lt"/>
              </a:rPr>
              <a:t> (By Isabella C) </a:t>
            </a:r>
            <a:endParaRPr lang="en-US"/>
          </a:p>
          <a:p>
            <a:r>
              <a:rPr lang="en-US" u="sng">
                <a:ea typeface="+mn-lt"/>
                <a:cs typeface="+mn-lt"/>
                <a:hlinkClick r:id="rId18"/>
              </a:rPr>
              <a:t>Past Immunity in H5N1 </a:t>
            </a:r>
            <a:r>
              <a:rPr lang="en-US" u="sng">
                <a:solidFill>
                  <a:srgbClr val="0C0C14"/>
                </a:solidFill>
                <a:ea typeface="+mn-lt"/>
                <a:cs typeface="+mn-lt"/>
                <a:hlinkClick r:id="rId18"/>
              </a:rPr>
              <a:t>(Nature)</a:t>
            </a:r>
            <a:r>
              <a:rPr lang="en-US">
                <a:ea typeface="+mn-lt"/>
                <a:cs typeface="+mn-lt"/>
              </a:rPr>
              <a:t> </a:t>
            </a:r>
            <a:endParaRPr lang="en-US"/>
          </a:p>
          <a:p>
            <a:r>
              <a:rPr lang="en-US" u="sng">
                <a:ea typeface="+mn-lt"/>
                <a:cs typeface="+mn-lt"/>
                <a:hlinkClick r:id="rId19"/>
              </a:rPr>
              <a:t>Hank Green Discusses History and the Internet</a:t>
            </a:r>
            <a:endParaRPr lang="en-US"/>
          </a:p>
          <a:p>
            <a:endParaRPr lang="en-US">
              <a:ea typeface="Calibri"/>
              <a:cs typeface="Calibri"/>
            </a:endParaRPr>
          </a:p>
        </p:txBody>
      </p:sp>
    </p:spTree>
    <p:extLst>
      <p:ext uri="{BB962C8B-B14F-4D97-AF65-F5344CB8AC3E}">
        <p14:creationId xmlns:p14="http://schemas.microsoft.com/office/powerpoint/2010/main" val="259247897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Title: Resources">
            <a:extLst>
              <a:ext uri="{FF2B5EF4-FFF2-40B4-BE49-F238E27FC236}">
                <a16:creationId xmlns:a16="http://schemas.microsoft.com/office/drawing/2014/main" id="{197F06EF-6036-BCAD-0C27-915979B327E2}"/>
              </a:ext>
            </a:extLst>
          </p:cNvPr>
          <p:cNvSpPr>
            <a:spLocks noGrp="1"/>
          </p:cNvSpPr>
          <p:nvPr>
            <p:ph type="title"/>
          </p:nvPr>
        </p:nvSpPr>
        <p:spPr/>
        <p:txBody>
          <a:bodyPr>
            <a:normAutofit fontScale="90000"/>
          </a:bodyPr>
          <a:lstStyle/>
          <a:p>
            <a:r>
              <a:rPr lang="en-US"/>
              <a:t>Resources</a:t>
            </a:r>
          </a:p>
        </p:txBody>
      </p:sp>
      <p:sp>
        <p:nvSpPr>
          <p:cNvPr id="3" name="Content Placeholder 2" descr="A list of links to various resources including farmworkers foundations, various CDC links, and WHO dashboards for H5N1 and COVID.">
            <a:extLst>
              <a:ext uri="{FF2B5EF4-FFF2-40B4-BE49-F238E27FC236}">
                <a16:creationId xmlns:a16="http://schemas.microsoft.com/office/drawing/2014/main" id="{5364E61F-E3D6-7845-37F8-58EF761CE7A1}"/>
              </a:ext>
            </a:extLst>
          </p:cNvPr>
          <p:cNvSpPr>
            <a:spLocks noGrp="1"/>
          </p:cNvSpPr>
          <p:nvPr>
            <p:ph idx="1"/>
          </p:nvPr>
        </p:nvSpPr>
        <p:spPr/>
        <p:txBody>
          <a:bodyPr vert="horz" lIns="91440" tIns="45720" rIns="91440" bIns="45720" rtlCol="0" anchor="t">
            <a:normAutofit fontScale="55000" lnSpcReduction="20000"/>
          </a:bodyPr>
          <a:lstStyle/>
          <a:p>
            <a:r>
              <a:rPr lang="en-US">
                <a:ea typeface="+mn-lt"/>
                <a:cs typeface="+mn-lt"/>
                <a:hlinkClick r:id="rId2"/>
              </a:rPr>
              <a:t>CA Farmworkers Foundation (CFF)</a:t>
            </a:r>
            <a:r>
              <a:rPr lang="en-US">
                <a:ea typeface="+mn-lt"/>
                <a:cs typeface="+mn-lt"/>
              </a:rPr>
              <a:t> </a:t>
            </a:r>
            <a:endParaRPr lang="en-US"/>
          </a:p>
          <a:p>
            <a:r>
              <a:rPr lang="en-US">
                <a:ea typeface="+mn-lt"/>
                <a:cs typeface="+mn-lt"/>
                <a:hlinkClick r:id="rId3"/>
              </a:rPr>
              <a:t>United Farmworkers Foundation (UFW)</a:t>
            </a:r>
            <a:r>
              <a:rPr lang="en-US">
                <a:ea typeface="+mn-lt"/>
                <a:cs typeface="+mn-lt"/>
              </a:rPr>
              <a:t> </a:t>
            </a:r>
            <a:endParaRPr lang="en-US"/>
          </a:p>
          <a:p>
            <a:r>
              <a:rPr lang="en-US">
                <a:ea typeface="+mn-lt"/>
                <a:cs typeface="+mn-lt"/>
                <a:hlinkClick r:id="rId4"/>
              </a:rPr>
              <a:t>Farm Worker Family</a:t>
            </a:r>
            <a:r>
              <a:rPr lang="en-US">
                <a:ea typeface="+mn-lt"/>
                <a:cs typeface="+mn-lt"/>
              </a:rPr>
              <a:t> </a:t>
            </a:r>
            <a:endParaRPr lang="en-US"/>
          </a:p>
          <a:p>
            <a:r>
              <a:rPr lang="en-US">
                <a:ea typeface="+mn-lt"/>
                <a:cs typeface="+mn-lt"/>
                <a:hlinkClick r:id="rId5"/>
              </a:rPr>
              <a:t>Farm Worker Outreach (CA Gov)</a:t>
            </a:r>
            <a:r>
              <a:rPr lang="en-US">
                <a:ea typeface="+mn-lt"/>
                <a:cs typeface="+mn-lt"/>
              </a:rPr>
              <a:t> </a:t>
            </a:r>
            <a:endParaRPr lang="en-US"/>
          </a:p>
          <a:p>
            <a:r>
              <a:rPr lang="en-US">
                <a:ea typeface="+mn-lt"/>
                <a:cs typeface="+mn-lt"/>
                <a:hlinkClick r:id="rId6"/>
              </a:rPr>
              <a:t>Foodtank - resources for farm workers</a:t>
            </a:r>
            <a:endParaRPr lang="en-US"/>
          </a:p>
          <a:p>
            <a:r>
              <a:rPr lang="en-US">
                <a:ea typeface="+mn-lt"/>
                <a:cs typeface="+mn-lt"/>
                <a:hlinkClick r:id="rId7"/>
              </a:rPr>
              <a:t>CDC Bird Flu Prevention</a:t>
            </a:r>
            <a:r>
              <a:rPr lang="en-US">
                <a:ea typeface="+mn-lt"/>
                <a:cs typeface="+mn-lt"/>
              </a:rPr>
              <a:t> (CDC)</a:t>
            </a:r>
            <a:endParaRPr lang="en-US"/>
          </a:p>
          <a:p>
            <a:r>
              <a:rPr lang="en-US">
                <a:ea typeface="+mn-lt"/>
                <a:cs typeface="+mn-lt"/>
                <a:hlinkClick r:id="rId8"/>
              </a:rPr>
              <a:t>Seasonal Flu Vax to mitigate risk</a:t>
            </a:r>
            <a:r>
              <a:rPr lang="en-US">
                <a:ea typeface="+mn-lt"/>
                <a:cs typeface="+mn-lt"/>
              </a:rPr>
              <a:t> (UofM)</a:t>
            </a:r>
            <a:endParaRPr lang="en-US"/>
          </a:p>
          <a:p>
            <a:r>
              <a:rPr lang="en-US" u="sng">
                <a:ea typeface="+mn-lt"/>
                <a:cs typeface="+mn-lt"/>
                <a:hlinkClick r:id="rId9"/>
              </a:rPr>
              <a:t>WHO H5N1 Dashboard</a:t>
            </a:r>
            <a:r>
              <a:rPr lang="en-US" u="sng">
                <a:ea typeface="+mn-lt"/>
                <a:cs typeface="+mn-lt"/>
              </a:rPr>
              <a:t> (WHO)</a:t>
            </a:r>
          </a:p>
          <a:p>
            <a:r>
              <a:rPr lang="en-US" u="sng">
                <a:ea typeface="+mn-lt"/>
                <a:cs typeface="+mn-lt"/>
                <a:hlinkClick r:id="rId10"/>
              </a:rPr>
              <a:t>WHO COVID Dashboard</a:t>
            </a:r>
            <a:r>
              <a:rPr lang="en-US">
                <a:ea typeface="+mn-lt"/>
                <a:cs typeface="+mn-lt"/>
              </a:rPr>
              <a:t> (WHO)</a:t>
            </a:r>
          </a:p>
          <a:p>
            <a:r>
              <a:rPr lang="en-US" u="sng">
                <a:ea typeface="+mn-lt"/>
                <a:cs typeface="+mn-lt"/>
                <a:hlinkClick r:id="rId11"/>
              </a:rPr>
              <a:t>CDC Flu FAQ</a:t>
            </a:r>
            <a:r>
              <a:rPr lang="en-US">
                <a:ea typeface="+mn-lt"/>
                <a:cs typeface="+mn-lt"/>
              </a:rPr>
              <a:t> (CDC)</a:t>
            </a:r>
          </a:p>
          <a:p>
            <a:r>
              <a:rPr lang="en-US" u="sng">
                <a:ea typeface="+mn-lt"/>
                <a:cs typeface="+mn-lt"/>
                <a:hlinkClick r:id="rId12"/>
              </a:rPr>
              <a:t>CDC Bird Flu Dashboard</a:t>
            </a:r>
            <a:r>
              <a:rPr lang="en-US">
                <a:ea typeface="+mn-lt"/>
                <a:cs typeface="+mn-lt"/>
              </a:rPr>
              <a:t> (CDC) </a:t>
            </a:r>
            <a:endParaRPr lang="en-US"/>
          </a:p>
          <a:p>
            <a:r>
              <a:rPr lang="en-US" u="sng">
                <a:ea typeface="+mn-lt"/>
                <a:cs typeface="+mn-lt"/>
                <a:hlinkClick r:id="rId13"/>
              </a:rPr>
              <a:t>USDA HPAI detection</a:t>
            </a:r>
            <a:r>
              <a:rPr lang="en-US">
                <a:ea typeface="+mn-lt"/>
                <a:cs typeface="+mn-lt"/>
              </a:rPr>
              <a:t> (USDA) </a:t>
            </a:r>
            <a:endParaRPr lang="en-US"/>
          </a:p>
          <a:p>
            <a:r>
              <a:rPr lang="en-US" u="sng">
                <a:ea typeface="+mn-lt"/>
                <a:cs typeface="+mn-lt"/>
                <a:hlinkClick r:id="rId14"/>
              </a:rPr>
              <a:t>CDC Bird flu surveillance</a:t>
            </a:r>
            <a:r>
              <a:rPr lang="en-US">
                <a:ea typeface="+mn-lt"/>
                <a:cs typeface="+mn-lt"/>
              </a:rPr>
              <a:t> (CDC) </a:t>
            </a:r>
            <a:endParaRPr lang="en-US"/>
          </a:p>
          <a:p>
            <a:r>
              <a:rPr lang="en-US">
                <a:solidFill>
                  <a:srgbClr val="0C0C14"/>
                </a:solidFill>
                <a:ea typeface="+mn-lt"/>
                <a:cs typeface="+mn-lt"/>
                <a:hlinkClick r:id="rId15"/>
              </a:rPr>
              <a:t>Bird Flu citizen updates </a:t>
            </a:r>
            <a:r>
              <a:rPr lang="en-US">
                <a:solidFill>
                  <a:srgbClr val="0C0C14"/>
                </a:solidFill>
                <a:ea typeface="+mn-lt"/>
                <a:cs typeface="+mn-lt"/>
                <a:hlinkClick r:id="rId15">
                  <a:extLst>
                    <a:ext uri="{A12FA001-AC4F-418D-AE19-62706E023703}">
                      <ahyp:hlinkClr xmlns:ahyp="http://schemas.microsoft.com/office/drawing/2018/hyperlinkcolor" val="tx"/>
                    </a:ext>
                  </a:extLst>
                </a:hlinkClick>
              </a:rPr>
              <a:t>(Sentinel Intelligence)</a:t>
            </a:r>
          </a:p>
          <a:p>
            <a:r>
              <a:rPr lang="en-US" u="sng">
                <a:ea typeface="+mn-lt"/>
                <a:cs typeface="+mn-lt"/>
                <a:hlinkClick r:id="rId15">
                  <a:extLst>
                    <a:ext uri="{A12FA001-AC4F-418D-AE19-62706E023703}">
                      <ahyp:hlinkClr xmlns:ahyp="http://schemas.microsoft.com/office/drawing/2018/hyperlinkcolor" val="tx"/>
                    </a:ext>
                  </a:extLst>
                </a:hlinkClick>
              </a:rPr>
              <a:t>A guide to H5N1 viruses and beyond</a:t>
            </a:r>
            <a:r>
              <a:rPr lang="en-US">
                <a:solidFill>
                  <a:srgbClr val="0C0C14"/>
                </a:solidFill>
                <a:ea typeface="+mn-lt"/>
                <a:cs typeface="+mn-lt"/>
                <a:hlinkClick r:id="rId15">
                  <a:extLst>
                    <a:ext uri="{A12FA001-AC4F-418D-AE19-62706E023703}">
                      <ahyp:hlinkClr xmlns:ahyp="http://schemas.microsoft.com/office/drawing/2018/hyperlinkcolor" val="tx"/>
                    </a:ext>
                  </a:extLst>
                </a:hlinkClick>
              </a:rPr>
              <a:t> (UNMC)</a:t>
            </a:r>
            <a:endParaRPr lang="en-US">
              <a:solidFill>
                <a:srgbClr val="0C0C14"/>
              </a:solidFill>
              <a:ea typeface="+mn-lt"/>
              <a:cs typeface="+mn-lt"/>
            </a:endParaRPr>
          </a:p>
          <a:p>
            <a:r>
              <a:rPr lang="en-US" sz="2900">
                <a:ea typeface="+mn-lt"/>
                <a:cs typeface="+mn-lt"/>
                <a:hlinkClick r:id="rId16"/>
              </a:rPr>
              <a:t>Sustainable Development (U.N.)</a:t>
            </a:r>
            <a:endParaRPr lang="en-US" sz="2900">
              <a:ea typeface="Calibri"/>
              <a:cs typeface="Calibri"/>
            </a:endParaRPr>
          </a:p>
        </p:txBody>
      </p:sp>
      <p:sp>
        <p:nvSpPr>
          <p:cNvPr id="5" name="TextBox 4">
            <a:extLst>
              <a:ext uri="{FF2B5EF4-FFF2-40B4-BE49-F238E27FC236}">
                <a16:creationId xmlns:a16="http://schemas.microsoft.com/office/drawing/2014/main" id="{EF8F19B2-0847-3431-32D6-6017755A5632}"/>
              </a:ext>
            </a:extLst>
          </p:cNvPr>
          <p:cNvSpPr txBox="1"/>
          <p:nvPr/>
        </p:nvSpPr>
        <p:spPr>
          <a:xfrm>
            <a:off x="6103808" y="2427573"/>
            <a:ext cx="6088017" cy="21236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dirty="0">
                <a:ea typeface="Calibri"/>
                <a:cs typeface="Calibri"/>
              </a:rPr>
              <a:t>These resources and more are available at: </a:t>
            </a:r>
          </a:p>
          <a:p>
            <a:r>
              <a:rPr lang="en-US" sz="4400" dirty="0">
                <a:ea typeface="Calibri"/>
                <a:cs typeface="Calibri"/>
                <a:hlinkClick r:id="rId17"/>
              </a:rPr>
              <a:t>www.thecuckoonest.org</a:t>
            </a:r>
            <a:r>
              <a:rPr lang="en-US" sz="4400" dirty="0">
                <a:ea typeface="Calibri"/>
                <a:cs typeface="Calibri"/>
              </a:rPr>
              <a:t> </a:t>
            </a:r>
          </a:p>
        </p:txBody>
      </p:sp>
    </p:spTree>
    <p:extLst>
      <p:ext uri="{BB962C8B-B14F-4D97-AF65-F5344CB8AC3E}">
        <p14:creationId xmlns:p14="http://schemas.microsoft.com/office/powerpoint/2010/main" val="18436528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Subsection header: It's just a flu, right?">
            <a:extLst>
              <a:ext uri="{FF2B5EF4-FFF2-40B4-BE49-F238E27FC236}">
                <a16:creationId xmlns:a16="http://schemas.microsoft.com/office/drawing/2014/main" id="{6D9C3D27-D4D5-CCA8-8285-852C4D246EA1}"/>
              </a:ext>
            </a:extLst>
          </p:cNvPr>
          <p:cNvSpPr>
            <a:spLocks noGrp="1"/>
          </p:cNvSpPr>
          <p:nvPr>
            <p:ph type="title"/>
          </p:nvPr>
        </p:nvSpPr>
        <p:spPr>
          <a:xfrm>
            <a:off x="831850" y="573196"/>
            <a:ext cx="10515600" cy="2852737"/>
          </a:xfrm>
        </p:spPr>
        <p:txBody>
          <a:bodyPr/>
          <a:lstStyle/>
          <a:p>
            <a:r>
              <a:rPr lang="en-US"/>
              <a:t>It's </a:t>
            </a:r>
            <a:r>
              <a:rPr lang="en-US" i="1"/>
              <a:t>just a flu</a:t>
            </a:r>
            <a:r>
              <a:rPr lang="en-US"/>
              <a:t>, right?</a:t>
            </a:r>
          </a:p>
        </p:txBody>
      </p:sp>
      <p:sp>
        <p:nvSpPr>
          <p:cNvPr id="3" name="Content Placeholder 2" descr="Sub-header: It is Flu A, but let's talk about what that means.">
            <a:extLst>
              <a:ext uri="{FF2B5EF4-FFF2-40B4-BE49-F238E27FC236}">
                <a16:creationId xmlns:a16="http://schemas.microsoft.com/office/drawing/2014/main" id="{8FF50A62-E181-78BA-F4D4-3CB39DE9FC57}"/>
              </a:ext>
            </a:extLst>
          </p:cNvPr>
          <p:cNvSpPr>
            <a:spLocks noGrp="1"/>
          </p:cNvSpPr>
          <p:nvPr>
            <p:ph type="body" idx="1"/>
          </p:nvPr>
        </p:nvSpPr>
        <p:spPr>
          <a:xfrm>
            <a:off x="831850" y="3491666"/>
            <a:ext cx="10515600" cy="1500187"/>
          </a:xfrm>
        </p:spPr>
        <p:txBody>
          <a:bodyPr vert="horz" lIns="91440" tIns="45720" rIns="91440" bIns="45720" rtlCol="0" anchor="t">
            <a:normAutofit/>
          </a:bodyPr>
          <a:lstStyle/>
          <a:p>
            <a:pPr algn="ctr"/>
            <a:r>
              <a:rPr lang="en-US">
                <a:cs typeface="Calibri"/>
              </a:rPr>
              <a:t>It is Flu A, but let's talk about what that means.</a:t>
            </a:r>
          </a:p>
        </p:txBody>
      </p:sp>
      <p:sp>
        <p:nvSpPr>
          <p:cNvPr id="5" name="Freeform 2" descr="A graphic of a flock of birds flying is in the bottom right corner.">
            <a:extLst>
              <a:ext uri="{FF2B5EF4-FFF2-40B4-BE49-F238E27FC236}">
                <a16:creationId xmlns:a16="http://schemas.microsoft.com/office/drawing/2014/main" id="{4A2113C5-A29C-0F11-C05F-1F4FD6C6CCBB}"/>
              </a:ext>
            </a:extLst>
          </p:cNvPr>
          <p:cNvSpPr/>
          <p:nvPr/>
        </p:nvSpPr>
        <p:spPr>
          <a:xfrm>
            <a:off x="6699201" y="5333683"/>
            <a:ext cx="4876800" cy="1219200"/>
          </a:xfrm>
          <a:custGeom>
            <a:avLst/>
            <a:gdLst/>
            <a:ahLst/>
            <a:cxnLst/>
            <a:rect l="l" t="t" r="r" b="b"/>
            <a:pathLst>
              <a:path w="7315200" h="1828800">
                <a:moveTo>
                  <a:pt x="0" y="0"/>
                </a:moveTo>
                <a:lnTo>
                  <a:pt x="7315200" y="0"/>
                </a:lnTo>
                <a:lnTo>
                  <a:pt x="7315200" y="1828800"/>
                </a:lnTo>
                <a:lnTo>
                  <a:pt x="0" y="1828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200"/>
          </a:p>
        </p:txBody>
      </p:sp>
      <p:cxnSp>
        <p:nvCxnSpPr>
          <p:cNvPr id="7" name="Straight Connector 6">
            <a:extLst>
              <a:ext uri="{FF2B5EF4-FFF2-40B4-BE49-F238E27FC236}">
                <a16:creationId xmlns:a16="http://schemas.microsoft.com/office/drawing/2014/main" id="{D430B40B-28D0-F51D-759A-AC38FA8000D1}"/>
              </a:ext>
            </a:extLst>
          </p:cNvPr>
          <p:cNvCxnSpPr>
            <a:cxnSpLocks/>
          </p:cNvCxnSpPr>
          <p:nvPr/>
        </p:nvCxnSpPr>
        <p:spPr>
          <a:xfrm>
            <a:off x="3675165" y="3432015"/>
            <a:ext cx="4846320" cy="0"/>
          </a:xfrm>
          <a:prstGeom prst="line">
            <a:avLst/>
          </a:prstGeom>
          <a:ln>
            <a:solidFill>
              <a:schemeClr val="tx2"/>
            </a:solidFill>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34577009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Title of slide: Defining Disease Spread">
            <a:extLst>
              <a:ext uri="{FF2B5EF4-FFF2-40B4-BE49-F238E27FC236}">
                <a16:creationId xmlns:a16="http://schemas.microsoft.com/office/drawing/2014/main" id="{6A773B65-B932-DC2A-5992-D167D4961CE9}"/>
              </a:ext>
            </a:extLst>
          </p:cNvPr>
          <p:cNvSpPr>
            <a:spLocks noGrp="1"/>
          </p:cNvSpPr>
          <p:nvPr>
            <p:ph type="title"/>
          </p:nvPr>
        </p:nvSpPr>
        <p:spPr>
          <a:xfrm>
            <a:off x="2533214" y="347457"/>
            <a:ext cx="7125571" cy="653337"/>
          </a:xfrm>
        </p:spPr>
        <p:txBody>
          <a:bodyPr>
            <a:normAutofit fontScale="90000"/>
          </a:bodyPr>
          <a:lstStyle/>
          <a:p>
            <a:pPr algn="ctr">
              <a:lnSpc>
                <a:spcPct val="100000"/>
              </a:lnSpc>
            </a:pPr>
            <a:r>
              <a:rPr lang="en-US">
                <a:cs typeface="Cavolini" panose="03000502040302020204" pitchFamily="66" charset="0"/>
              </a:rPr>
              <a:t>Defining Disease Spread</a:t>
            </a:r>
            <a:endParaRPr lang="en-US"/>
          </a:p>
        </p:txBody>
      </p:sp>
      <p:grpSp>
        <p:nvGrpSpPr>
          <p:cNvPr id="13" name="Group 12">
            <a:extLst>
              <a:ext uri="{FF2B5EF4-FFF2-40B4-BE49-F238E27FC236}">
                <a16:creationId xmlns:a16="http://schemas.microsoft.com/office/drawing/2014/main" id="{BBA7191C-2E09-729F-C41B-5C58FCE68995}"/>
              </a:ext>
            </a:extLst>
          </p:cNvPr>
          <p:cNvGrpSpPr/>
          <p:nvPr/>
        </p:nvGrpSpPr>
        <p:grpSpPr>
          <a:xfrm>
            <a:off x="230497" y="3321773"/>
            <a:ext cx="11731007" cy="1146055"/>
            <a:chOff x="300905" y="3321773"/>
            <a:chExt cx="11731007" cy="1146055"/>
          </a:xfrm>
        </p:grpSpPr>
        <p:sp>
          <p:nvSpPr>
            <p:cNvPr id="5" name="Rectangle: Rounded Corners 4">
              <a:extLst>
                <a:ext uri="{FF2B5EF4-FFF2-40B4-BE49-F238E27FC236}">
                  <a16:creationId xmlns:a16="http://schemas.microsoft.com/office/drawing/2014/main" id="{7D7FD39C-6129-683F-1D0D-04B40A154DCD}"/>
                </a:ext>
              </a:extLst>
            </p:cNvPr>
            <p:cNvSpPr/>
            <p:nvPr/>
          </p:nvSpPr>
          <p:spPr>
            <a:xfrm>
              <a:off x="300905" y="3387862"/>
              <a:ext cx="11731007" cy="1045932"/>
            </a:xfrm>
            <a:prstGeom prst="roundRect">
              <a:avLst/>
            </a:prstGeom>
            <a:solidFill>
              <a:srgbClr val="D5D4F0"/>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8E5AB593-9B13-5A88-ECA4-F529E27E87FE}"/>
                </a:ext>
              </a:extLst>
            </p:cNvPr>
            <p:cNvSpPr/>
            <p:nvPr/>
          </p:nvSpPr>
          <p:spPr>
            <a:xfrm>
              <a:off x="466880" y="3321773"/>
              <a:ext cx="2666012" cy="1146055"/>
            </a:xfrm>
            <a:prstGeom prst="roundRect">
              <a:avLst/>
            </a:prstGeom>
            <a:solidFill>
              <a:schemeClr val="tx2">
                <a:lumMod val="75000"/>
              </a:schemeClr>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sz="4800"/>
                <a:t>Epidemic</a:t>
              </a:r>
            </a:p>
          </p:txBody>
        </p:sp>
        <p:sp>
          <p:nvSpPr>
            <p:cNvPr id="3" name="TextBox 2" descr="Purple box with &quot;Epidemic&quot;, next to lighter-purple box with description: Unexpected increase in the number of disease cases in a specific geographical area. Epidemics occur in multiple countries around the world. Smallpox, measles, polio. ">
              <a:extLst>
                <a:ext uri="{FF2B5EF4-FFF2-40B4-BE49-F238E27FC236}">
                  <a16:creationId xmlns:a16="http://schemas.microsoft.com/office/drawing/2014/main" id="{C66070E1-413B-3126-CAE7-738D205BA306}"/>
                </a:ext>
              </a:extLst>
            </p:cNvPr>
            <p:cNvSpPr txBox="1"/>
            <p:nvPr/>
          </p:nvSpPr>
          <p:spPr>
            <a:xfrm>
              <a:off x="3266279" y="3430512"/>
              <a:ext cx="8677178" cy="923330"/>
            </a:xfrm>
            <a:prstGeom prst="rect">
              <a:avLst/>
            </a:prstGeom>
            <a:solidFill>
              <a:srgbClr val="D5D4F0"/>
            </a:solidFill>
            <a:ln>
              <a:noFill/>
            </a:ln>
          </p:spPr>
          <p:style>
            <a:lnRef idx="2">
              <a:schemeClr val="accent6">
                <a:shade val="15000"/>
              </a:schemeClr>
            </a:lnRef>
            <a:fillRef idx="1">
              <a:schemeClr val="accent6"/>
            </a:fillRef>
            <a:effectRef idx="0">
              <a:schemeClr val="accent6"/>
            </a:effectRef>
            <a:fontRef idx="minor">
              <a:schemeClr val="lt1"/>
            </a:fontRef>
          </p:style>
          <p:txBody>
            <a:bodyPr wrap="square" numCol="1" rtlCol="0">
              <a:spAutoFit/>
            </a:bodyPr>
            <a:lstStyle/>
            <a:p>
              <a:r>
                <a:rPr lang="en-US">
                  <a:solidFill>
                    <a:schemeClr val="tx1"/>
                  </a:solidFill>
                  <a:latin typeface="itc-giovanni"/>
                </a:rPr>
                <a:t>U</a:t>
              </a:r>
              <a:r>
                <a:rPr lang="en-US" b="0" i="0">
                  <a:solidFill>
                    <a:schemeClr val="tx1"/>
                  </a:solidFill>
                  <a:effectLst/>
                  <a:latin typeface="itc-giovanni"/>
                </a:rPr>
                <a:t>nexpected increase in the number of disease cases in a specific geographical area. Epidemics occur in multiple countries around the world.</a:t>
              </a:r>
            </a:p>
            <a:p>
              <a:pPr marL="285750" indent="-285750">
                <a:buFontTx/>
                <a:buChar char="-"/>
              </a:pPr>
              <a:r>
                <a:rPr lang="en-US" i="1">
                  <a:solidFill>
                    <a:schemeClr val="tx1"/>
                  </a:solidFill>
                  <a:latin typeface="itc-giovanni"/>
                </a:rPr>
                <a:t>Smallpox, measles, polio</a:t>
              </a:r>
            </a:p>
          </p:txBody>
        </p:sp>
      </p:grpSp>
      <p:grpSp>
        <p:nvGrpSpPr>
          <p:cNvPr id="15" name="Group 14" descr="Purple box with &quot;Pandemic&quot;, next to lighter-purple box with description: A disease's growth is exponential across a wide area in multiple countries and populations. Sars-CoV-2, bubonic plague, AIDS, &quot;Spanish&quot; (Kansas) flu">
            <a:extLst>
              <a:ext uri="{FF2B5EF4-FFF2-40B4-BE49-F238E27FC236}">
                <a16:creationId xmlns:a16="http://schemas.microsoft.com/office/drawing/2014/main" id="{D6102B17-CAF6-B915-A77B-995F16061BB6}"/>
              </a:ext>
            </a:extLst>
          </p:cNvPr>
          <p:cNvGrpSpPr/>
          <p:nvPr/>
        </p:nvGrpSpPr>
        <p:grpSpPr>
          <a:xfrm>
            <a:off x="230498" y="4712048"/>
            <a:ext cx="11731005" cy="1146054"/>
            <a:chOff x="300905" y="4712048"/>
            <a:chExt cx="11731005" cy="1146054"/>
          </a:xfrm>
        </p:grpSpPr>
        <p:sp>
          <p:nvSpPr>
            <p:cNvPr id="8" name="Rectangle: Rounded Corners 7">
              <a:extLst>
                <a:ext uri="{FF2B5EF4-FFF2-40B4-BE49-F238E27FC236}">
                  <a16:creationId xmlns:a16="http://schemas.microsoft.com/office/drawing/2014/main" id="{FB7BFED7-D568-CB0F-48D4-E596DC3B97B1}"/>
                </a:ext>
              </a:extLst>
            </p:cNvPr>
            <p:cNvSpPr/>
            <p:nvPr/>
          </p:nvSpPr>
          <p:spPr>
            <a:xfrm>
              <a:off x="300905" y="4830937"/>
              <a:ext cx="11731005" cy="870438"/>
            </a:xfrm>
            <a:prstGeom prst="roundRect">
              <a:avLst/>
            </a:prstGeom>
            <a:solidFill>
              <a:srgbClr val="D5D4F0"/>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6A5B8415-0009-D0D2-0D2A-26315FEF30E9}"/>
                </a:ext>
              </a:extLst>
            </p:cNvPr>
            <p:cNvSpPr/>
            <p:nvPr/>
          </p:nvSpPr>
          <p:spPr>
            <a:xfrm>
              <a:off x="466880" y="4712048"/>
              <a:ext cx="2734402" cy="1146054"/>
            </a:xfrm>
            <a:prstGeom prst="roundRect">
              <a:avLst/>
            </a:prstGeom>
            <a:solidFill>
              <a:schemeClr val="tx2">
                <a:lumMod val="50000"/>
              </a:schemeClr>
            </a:solidFill>
          </p:spPr>
          <p:style>
            <a:lnRef idx="2">
              <a:schemeClr val="accent2">
                <a:shade val="15000"/>
              </a:schemeClr>
            </a:lnRef>
            <a:fillRef idx="1">
              <a:schemeClr val="accent2"/>
            </a:fillRef>
            <a:effectRef idx="0">
              <a:schemeClr val="accent2"/>
            </a:effectRef>
            <a:fontRef idx="minor">
              <a:schemeClr val="lt1"/>
            </a:fontRef>
          </p:style>
          <p:txBody>
            <a:bodyPr lIns="91440" tIns="45720" rIns="91440" bIns="45720" rtlCol="0" anchor="ctr"/>
            <a:lstStyle/>
            <a:p>
              <a:pPr algn="ctr"/>
              <a:r>
                <a:rPr lang="en-US" sz="4800"/>
                <a:t>Pandemic</a:t>
              </a:r>
            </a:p>
          </p:txBody>
        </p:sp>
      </p:grpSp>
      <p:sp>
        <p:nvSpPr>
          <p:cNvPr id="10" name="TextBox 9">
            <a:extLst>
              <a:ext uri="{FF2B5EF4-FFF2-40B4-BE49-F238E27FC236}">
                <a16:creationId xmlns:a16="http://schemas.microsoft.com/office/drawing/2014/main" id="{94AD8A4A-7BDA-CBF6-2F53-A810E5E6C0A5}"/>
              </a:ext>
            </a:extLst>
          </p:cNvPr>
          <p:cNvSpPr txBox="1"/>
          <p:nvPr/>
        </p:nvSpPr>
        <p:spPr>
          <a:xfrm>
            <a:off x="3277717" y="4936155"/>
            <a:ext cx="10666618" cy="646331"/>
          </a:xfrm>
          <a:prstGeom prst="rect">
            <a:avLst/>
          </a:prstGeom>
          <a:noFill/>
        </p:spPr>
        <p:txBody>
          <a:bodyPr wrap="square" lIns="91440" tIns="45720" rIns="91440" bIns="45720" rtlCol="0" anchor="t">
            <a:spAutoFit/>
          </a:bodyPr>
          <a:lstStyle/>
          <a:p>
            <a:r>
              <a:rPr lang="en-US">
                <a:latin typeface="itc-giovanni"/>
              </a:rPr>
              <a:t>A d</a:t>
            </a:r>
            <a:r>
              <a:rPr lang="en-US" b="0" i="0">
                <a:effectLst/>
                <a:latin typeface="itc-giovanni"/>
              </a:rPr>
              <a:t>isease’s growth is exponential across a wide area in multiple countries and populations.</a:t>
            </a:r>
          </a:p>
          <a:p>
            <a:pPr marL="285750" indent="-285750">
              <a:buFontTx/>
              <a:buChar char="-"/>
            </a:pPr>
            <a:r>
              <a:rPr lang="en-US" i="1">
                <a:latin typeface="itc-giovanni"/>
              </a:rPr>
              <a:t>SARS-CoV-2, Bubonic Plague, AIDS, “Spanish” (Kansas) Flu</a:t>
            </a:r>
            <a:endParaRPr lang="en-US" i="1"/>
          </a:p>
        </p:txBody>
      </p:sp>
      <p:grpSp>
        <p:nvGrpSpPr>
          <p:cNvPr id="12" name="Group 11" descr="Purple box with &quot;Endemic&quot;, next to lighter-purple box with description: Consistent presence of a disease limited to a particular region, with a predictable and balanced pattern of occurence. Does not refer to disease severity. Malaria.">
            <a:extLst>
              <a:ext uri="{FF2B5EF4-FFF2-40B4-BE49-F238E27FC236}">
                <a16:creationId xmlns:a16="http://schemas.microsoft.com/office/drawing/2014/main" id="{41AD53AE-3C1D-1B75-069F-AFF2C404BC3B}"/>
              </a:ext>
            </a:extLst>
          </p:cNvPr>
          <p:cNvGrpSpPr/>
          <p:nvPr/>
        </p:nvGrpSpPr>
        <p:grpSpPr>
          <a:xfrm>
            <a:off x="230497" y="1781714"/>
            <a:ext cx="11731006" cy="1433349"/>
            <a:chOff x="230497" y="1781714"/>
            <a:chExt cx="11731006" cy="1433349"/>
          </a:xfrm>
        </p:grpSpPr>
        <p:grpSp>
          <p:nvGrpSpPr>
            <p:cNvPr id="11" name="Group 10">
              <a:extLst>
                <a:ext uri="{FF2B5EF4-FFF2-40B4-BE49-F238E27FC236}">
                  <a16:creationId xmlns:a16="http://schemas.microsoft.com/office/drawing/2014/main" id="{FF0DAF0A-8B10-6BB3-AF9E-ECDF0E671F41}"/>
                </a:ext>
              </a:extLst>
            </p:cNvPr>
            <p:cNvGrpSpPr/>
            <p:nvPr/>
          </p:nvGrpSpPr>
          <p:grpSpPr>
            <a:xfrm>
              <a:off x="230497" y="1781714"/>
              <a:ext cx="11731006" cy="1261805"/>
              <a:chOff x="300905" y="1781714"/>
              <a:chExt cx="11731006" cy="1261805"/>
            </a:xfrm>
          </p:grpSpPr>
          <p:sp>
            <p:nvSpPr>
              <p:cNvPr id="9" name="Rectangle: Rounded Corners 8">
                <a:extLst>
                  <a:ext uri="{FF2B5EF4-FFF2-40B4-BE49-F238E27FC236}">
                    <a16:creationId xmlns:a16="http://schemas.microsoft.com/office/drawing/2014/main" id="{CE05DB29-C6AC-C406-CC09-B157FCE9A6FF}"/>
                  </a:ext>
                </a:extLst>
              </p:cNvPr>
              <p:cNvSpPr/>
              <p:nvPr/>
            </p:nvSpPr>
            <p:spPr>
              <a:xfrm>
                <a:off x="300905" y="1919892"/>
                <a:ext cx="11731006" cy="1045932"/>
              </a:xfrm>
              <a:prstGeom prst="roundRect">
                <a:avLst/>
              </a:prstGeom>
              <a:solidFill>
                <a:srgbClr val="D5D4F0"/>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13126D1E-0498-A7C4-00F7-289188417C29}"/>
                  </a:ext>
                </a:extLst>
              </p:cNvPr>
              <p:cNvSpPr/>
              <p:nvPr/>
            </p:nvSpPr>
            <p:spPr>
              <a:xfrm>
                <a:off x="397427" y="1781714"/>
                <a:ext cx="2754422" cy="1261805"/>
              </a:xfrm>
              <a:prstGeom prst="round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4800"/>
                  <a:t>Endemic</a:t>
                </a:r>
              </a:p>
            </p:txBody>
          </p:sp>
        </p:grpSp>
        <p:sp>
          <p:nvSpPr>
            <p:cNvPr id="14" name="TextBox 13">
              <a:extLst>
                <a:ext uri="{FF2B5EF4-FFF2-40B4-BE49-F238E27FC236}">
                  <a16:creationId xmlns:a16="http://schemas.microsoft.com/office/drawing/2014/main" id="{2211A081-E3AB-7A67-BAC2-78D4AA1C9C04}"/>
                </a:ext>
              </a:extLst>
            </p:cNvPr>
            <p:cNvSpPr txBox="1"/>
            <p:nvPr/>
          </p:nvSpPr>
          <p:spPr>
            <a:xfrm>
              <a:off x="3288472" y="2014734"/>
              <a:ext cx="8491977" cy="1200329"/>
            </a:xfrm>
            <a:prstGeom prst="rect">
              <a:avLst/>
            </a:prstGeom>
            <a:noFill/>
          </p:spPr>
          <p:txBody>
            <a:bodyPr wrap="square" rtlCol="0">
              <a:spAutoFit/>
            </a:bodyPr>
            <a:lstStyle/>
            <a:p>
              <a:r>
                <a:rPr lang="en-US" b="0" i="0">
                  <a:effectLst/>
                  <a:latin typeface="itc-giovanni"/>
                </a:rPr>
                <a:t>Consistent presence of a disease limited to a particular region</a:t>
              </a:r>
              <a:r>
                <a:rPr lang="en-US">
                  <a:latin typeface="itc-giovanni"/>
                </a:rPr>
                <a:t>, with a </a:t>
              </a:r>
              <a:r>
                <a:rPr lang="en-US" b="1">
                  <a:latin typeface="itc-giovanni"/>
                </a:rPr>
                <a:t>predictable</a:t>
              </a:r>
              <a:r>
                <a:rPr lang="en-US">
                  <a:latin typeface="itc-giovanni"/>
                </a:rPr>
                <a:t> and balanced pattern of occurrence. </a:t>
              </a:r>
              <a:r>
                <a:rPr lang="en-US" u="sng">
                  <a:latin typeface="itc-giovanni"/>
                </a:rPr>
                <a:t>Does not refer to disease severity</a:t>
              </a:r>
              <a:r>
                <a:rPr lang="en-US" b="0" i="0">
                  <a:effectLst/>
                  <a:latin typeface="itc-giovanni"/>
                </a:rPr>
                <a:t>.</a:t>
              </a:r>
            </a:p>
            <a:p>
              <a:pPr marL="285750" indent="-285750">
                <a:buFontTx/>
                <a:buChar char="-"/>
              </a:pPr>
              <a:r>
                <a:rPr lang="en-US" i="1">
                  <a:latin typeface="itc-giovanni"/>
                </a:rPr>
                <a:t>Malaria</a:t>
              </a:r>
            </a:p>
            <a:p>
              <a:pPr marL="285750" indent="-285750">
                <a:buFontTx/>
                <a:buChar char="-"/>
              </a:pPr>
              <a:endParaRPr lang="en-US"/>
            </a:p>
          </p:txBody>
        </p:sp>
      </p:grpSp>
      <p:sp>
        <p:nvSpPr>
          <p:cNvPr id="28" name="TextBox 27" descr="Sub-title: Know your -demics!">
            <a:extLst>
              <a:ext uri="{FF2B5EF4-FFF2-40B4-BE49-F238E27FC236}">
                <a16:creationId xmlns:a16="http://schemas.microsoft.com/office/drawing/2014/main" id="{0E4D5EB4-D6F4-DEB5-CD0B-C526A41C3E46}"/>
              </a:ext>
            </a:extLst>
          </p:cNvPr>
          <p:cNvSpPr txBox="1"/>
          <p:nvPr/>
        </p:nvSpPr>
        <p:spPr>
          <a:xfrm>
            <a:off x="3981654" y="1179973"/>
            <a:ext cx="3914740" cy="461665"/>
          </a:xfrm>
          <a:prstGeom prst="rect">
            <a:avLst/>
          </a:prstGeom>
          <a:solidFill>
            <a:schemeClr val="bg1"/>
          </a:solidFill>
        </p:spPr>
        <p:txBody>
          <a:bodyPr wrap="square">
            <a:spAutoFit/>
          </a:bodyPr>
          <a:lstStyle/>
          <a:p>
            <a:r>
              <a:rPr lang="en-US" sz="2400">
                <a:solidFill>
                  <a:srgbClr val="000000"/>
                </a:solidFill>
                <a:latin typeface="Cavolini" panose="03000502040302020204" pitchFamily="66" charset="0"/>
                <a:cs typeface="Cavolini" panose="03000502040302020204" pitchFamily="66" charset="0"/>
              </a:rPr>
              <a:t>Know your –</a:t>
            </a:r>
            <a:r>
              <a:rPr lang="en-US" sz="2400" err="1">
                <a:solidFill>
                  <a:srgbClr val="000000"/>
                </a:solidFill>
                <a:latin typeface="Cavolini" panose="03000502040302020204" pitchFamily="66" charset="0"/>
                <a:cs typeface="Cavolini" panose="03000502040302020204" pitchFamily="66" charset="0"/>
              </a:rPr>
              <a:t>demics</a:t>
            </a:r>
            <a:r>
              <a:rPr lang="en-US" sz="2400">
                <a:solidFill>
                  <a:srgbClr val="000000"/>
                </a:solidFill>
                <a:latin typeface="Cavolini" panose="03000502040302020204" pitchFamily="66" charset="0"/>
                <a:cs typeface="Cavolini" panose="03000502040302020204" pitchFamily="66" charset="0"/>
              </a:rPr>
              <a:t>!</a:t>
            </a:r>
          </a:p>
        </p:txBody>
      </p:sp>
    </p:spTree>
    <p:extLst>
      <p:ext uri="{BB962C8B-B14F-4D97-AF65-F5344CB8AC3E}">
        <p14:creationId xmlns:p14="http://schemas.microsoft.com/office/powerpoint/2010/main" val="23589400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0874EA-1424-6110-BB21-5C7361C86DE0}"/>
            </a:ext>
          </a:extLst>
        </p:cNvPr>
        <p:cNvGrpSpPr/>
        <p:nvPr/>
      </p:nvGrpSpPr>
      <p:grpSpPr>
        <a:xfrm>
          <a:off x="0" y="0"/>
          <a:ext cx="0" cy="0"/>
          <a:chOff x="0" y="0"/>
          <a:chExt cx="0" cy="0"/>
        </a:xfrm>
      </p:grpSpPr>
      <p:sp>
        <p:nvSpPr>
          <p:cNvPr id="2" name="Title 1" descr="Title: Defining disease spread.">
            <a:extLst>
              <a:ext uri="{FF2B5EF4-FFF2-40B4-BE49-F238E27FC236}">
                <a16:creationId xmlns:a16="http://schemas.microsoft.com/office/drawing/2014/main" id="{2AA5D9A8-44C5-0780-71AF-FD8646B28037}"/>
              </a:ext>
            </a:extLst>
          </p:cNvPr>
          <p:cNvSpPr>
            <a:spLocks noGrp="1"/>
          </p:cNvSpPr>
          <p:nvPr>
            <p:ph type="title"/>
          </p:nvPr>
        </p:nvSpPr>
        <p:spPr>
          <a:xfrm>
            <a:off x="2533214" y="347457"/>
            <a:ext cx="7125571" cy="653337"/>
          </a:xfrm>
        </p:spPr>
        <p:txBody>
          <a:bodyPr>
            <a:normAutofit fontScale="90000"/>
          </a:bodyPr>
          <a:lstStyle/>
          <a:p>
            <a:pPr algn="ctr">
              <a:lnSpc>
                <a:spcPct val="100000"/>
              </a:lnSpc>
            </a:pPr>
            <a:r>
              <a:rPr lang="en-US">
                <a:cs typeface="Cavolini" panose="03000502040302020204" pitchFamily="66" charset="0"/>
              </a:rPr>
              <a:t>Defining Disease Spread</a:t>
            </a:r>
            <a:endParaRPr lang="en-US"/>
          </a:p>
        </p:txBody>
      </p:sp>
      <p:grpSp>
        <p:nvGrpSpPr>
          <p:cNvPr id="11" name="Group 10" descr="Purple box with &quot;Epidemic&quot;, next to lighter-purple box with description: Multiple ongoing Avian Flu outbreaks. 2020 wild bird/poultry epidemic, 2024 cattle/livestock outbreaks, sporadic human outbreaks.">
            <a:extLst>
              <a:ext uri="{FF2B5EF4-FFF2-40B4-BE49-F238E27FC236}">
                <a16:creationId xmlns:a16="http://schemas.microsoft.com/office/drawing/2014/main" id="{64463103-69D0-6457-3EB6-412B13E1EE4A}"/>
              </a:ext>
            </a:extLst>
          </p:cNvPr>
          <p:cNvGrpSpPr/>
          <p:nvPr/>
        </p:nvGrpSpPr>
        <p:grpSpPr>
          <a:xfrm>
            <a:off x="230497" y="2344536"/>
            <a:ext cx="11731007" cy="1858311"/>
            <a:chOff x="134930" y="2750535"/>
            <a:chExt cx="11731007" cy="1309961"/>
          </a:xfrm>
        </p:grpSpPr>
        <p:sp>
          <p:nvSpPr>
            <p:cNvPr id="5" name="Rectangle: Rounded Corners 4">
              <a:extLst>
                <a:ext uri="{FF2B5EF4-FFF2-40B4-BE49-F238E27FC236}">
                  <a16:creationId xmlns:a16="http://schemas.microsoft.com/office/drawing/2014/main" id="{C1ABE8AA-285D-A354-0912-148584740032}"/>
                </a:ext>
              </a:extLst>
            </p:cNvPr>
            <p:cNvSpPr/>
            <p:nvPr/>
          </p:nvSpPr>
          <p:spPr>
            <a:xfrm>
              <a:off x="134930" y="2860167"/>
              <a:ext cx="11731007" cy="870438"/>
            </a:xfrm>
            <a:prstGeom prst="roundRect">
              <a:avLst/>
            </a:prstGeom>
            <a:solidFill>
              <a:srgbClr val="D5D4F0"/>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6D2D5B1B-83AB-E312-F3D6-D2195564978D}"/>
                </a:ext>
              </a:extLst>
            </p:cNvPr>
            <p:cNvSpPr/>
            <p:nvPr/>
          </p:nvSpPr>
          <p:spPr>
            <a:xfrm>
              <a:off x="300905" y="2750535"/>
              <a:ext cx="2734402" cy="1084463"/>
            </a:xfrm>
            <a:prstGeom prst="roundRect">
              <a:avLst/>
            </a:prstGeom>
            <a:solidFill>
              <a:schemeClr val="tx2">
                <a:lumMod val="75000"/>
              </a:schemeClr>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sz="4800"/>
                <a:t>Epidemic</a:t>
              </a:r>
            </a:p>
          </p:txBody>
        </p:sp>
        <p:sp>
          <p:nvSpPr>
            <p:cNvPr id="3" name="TextBox 2">
              <a:extLst>
                <a:ext uri="{FF2B5EF4-FFF2-40B4-BE49-F238E27FC236}">
                  <a16:creationId xmlns:a16="http://schemas.microsoft.com/office/drawing/2014/main" id="{A2CC01D8-06F7-2C97-72E7-AE89C8A881F8}"/>
                </a:ext>
              </a:extLst>
            </p:cNvPr>
            <p:cNvSpPr txBox="1"/>
            <p:nvPr/>
          </p:nvSpPr>
          <p:spPr>
            <a:xfrm>
              <a:off x="3175260" y="2860167"/>
              <a:ext cx="8647556" cy="1200329"/>
            </a:xfrm>
            <a:prstGeom prst="rect">
              <a:avLst/>
            </a:prstGeom>
            <a:noFill/>
          </p:spPr>
          <p:txBody>
            <a:bodyPr wrap="square" numCol="1" rtlCol="0">
              <a:spAutoFit/>
            </a:bodyPr>
            <a:lstStyle/>
            <a:p>
              <a:r>
                <a:rPr lang="en-US">
                  <a:latin typeface="itc-giovanni"/>
                </a:rPr>
                <a:t>Multiple ongoing </a:t>
              </a:r>
              <a:r>
                <a:rPr lang="en-US" b="1">
                  <a:latin typeface="itc-giovanni"/>
                </a:rPr>
                <a:t>Avian Flu</a:t>
              </a:r>
              <a:r>
                <a:rPr lang="en-US">
                  <a:latin typeface="itc-giovanni"/>
                </a:rPr>
                <a:t> outbreaks:</a:t>
              </a:r>
            </a:p>
            <a:p>
              <a:pPr marL="285750" indent="-285750">
                <a:buFontTx/>
                <a:buChar char="-"/>
              </a:pPr>
              <a:r>
                <a:rPr lang="en-US" i="0">
                  <a:effectLst/>
                  <a:latin typeface="itc-giovanni"/>
                </a:rPr>
                <a:t>2020 wild bird/poultry epidemic</a:t>
              </a:r>
            </a:p>
            <a:p>
              <a:pPr marL="285750" indent="-285750">
                <a:buFontTx/>
                <a:buChar char="-"/>
              </a:pPr>
              <a:r>
                <a:rPr lang="en-US">
                  <a:latin typeface="itc-giovanni"/>
                </a:rPr>
                <a:t>2024 cattle/livestock outbreaks</a:t>
              </a:r>
            </a:p>
            <a:p>
              <a:pPr marL="285750" indent="-285750">
                <a:buFontTx/>
                <a:buChar char="-"/>
              </a:pPr>
              <a:r>
                <a:rPr lang="en-US" i="0">
                  <a:effectLst/>
                  <a:latin typeface="itc-giovanni"/>
                </a:rPr>
                <a:t>Sporadic human outbreaks</a:t>
              </a:r>
            </a:p>
          </p:txBody>
        </p:sp>
      </p:grpSp>
      <p:grpSp>
        <p:nvGrpSpPr>
          <p:cNvPr id="7" name="Group 6" descr="Purple box with &quot;Pandemic&quot;, next to lighter-purple box with description: SARS-CoV-2 is continually causing unpredictable outbreaks in multiple countries and populations.">
            <a:extLst>
              <a:ext uri="{FF2B5EF4-FFF2-40B4-BE49-F238E27FC236}">
                <a16:creationId xmlns:a16="http://schemas.microsoft.com/office/drawing/2014/main" id="{B1612C22-F6CE-D679-9FC1-1D681D08EA30}"/>
              </a:ext>
            </a:extLst>
          </p:cNvPr>
          <p:cNvGrpSpPr/>
          <p:nvPr/>
        </p:nvGrpSpPr>
        <p:grpSpPr>
          <a:xfrm>
            <a:off x="230498" y="1248056"/>
            <a:ext cx="11731005" cy="992087"/>
            <a:chOff x="134930" y="1248056"/>
            <a:chExt cx="11731005" cy="992087"/>
          </a:xfrm>
        </p:grpSpPr>
        <p:sp>
          <p:nvSpPr>
            <p:cNvPr id="8" name="Rectangle: Rounded Corners 7">
              <a:extLst>
                <a:ext uri="{FF2B5EF4-FFF2-40B4-BE49-F238E27FC236}">
                  <a16:creationId xmlns:a16="http://schemas.microsoft.com/office/drawing/2014/main" id="{1D9B3575-5E3F-2589-9A1F-CF96C3D0BB24}"/>
                </a:ext>
              </a:extLst>
            </p:cNvPr>
            <p:cNvSpPr/>
            <p:nvPr/>
          </p:nvSpPr>
          <p:spPr>
            <a:xfrm>
              <a:off x="134930" y="1336468"/>
              <a:ext cx="11731005" cy="870438"/>
            </a:xfrm>
            <a:prstGeom prst="roundRect">
              <a:avLst/>
            </a:prstGeom>
            <a:solidFill>
              <a:srgbClr val="D5D4F0"/>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CE86596A-1A00-ACEC-A33E-0CF815EF2A88}"/>
                </a:ext>
              </a:extLst>
            </p:cNvPr>
            <p:cNvSpPr/>
            <p:nvPr/>
          </p:nvSpPr>
          <p:spPr>
            <a:xfrm>
              <a:off x="300905" y="1248056"/>
              <a:ext cx="2734402" cy="992087"/>
            </a:xfrm>
            <a:prstGeom prst="roundRect">
              <a:avLst/>
            </a:prstGeom>
            <a:solidFill>
              <a:schemeClr val="tx2">
                <a:lumMod val="50000"/>
              </a:schemeClr>
            </a:solidFill>
          </p:spPr>
          <p:style>
            <a:lnRef idx="2">
              <a:schemeClr val="accent2">
                <a:shade val="15000"/>
              </a:schemeClr>
            </a:lnRef>
            <a:fillRef idx="1">
              <a:schemeClr val="accent2"/>
            </a:fillRef>
            <a:effectRef idx="0">
              <a:schemeClr val="accent2"/>
            </a:effectRef>
            <a:fontRef idx="minor">
              <a:schemeClr val="lt1"/>
            </a:fontRef>
          </p:style>
          <p:txBody>
            <a:bodyPr lIns="91440" tIns="45720" rIns="91440" bIns="45720" rtlCol="0" anchor="ctr"/>
            <a:lstStyle/>
            <a:p>
              <a:pPr algn="ctr"/>
              <a:r>
                <a:rPr lang="en-US" sz="4800"/>
                <a:t>Pandemic</a:t>
              </a:r>
            </a:p>
          </p:txBody>
        </p:sp>
        <p:sp>
          <p:nvSpPr>
            <p:cNvPr id="10" name="TextBox 9">
              <a:extLst>
                <a:ext uri="{FF2B5EF4-FFF2-40B4-BE49-F238E27FC236}">
                  <a16:creationId xmlns:a16="http://schemas.microsoft.com/office/drawing/2014/main" id="{077B3E84-EF3F-31FF-B31D-C148F8E53ED3}"/>
                </a:ext>
              </a:extLst>
            </p:cNvPr>
            <p:cNvSpPr txBox="1"/>
            <p:nvPr/>
          </p:nvSpPr>
          <p:spPr>
            <a:xfrm>
              <a:off x="3175259" y="1439609"/>
              <a:ext cx="7446720" cy="646331"/>
            </a:xfrm>
            <a:prstGeom prst="rect">
              <a:avLst/>
            </a:prstGeom>
            <a:noFill/>
          </p:spPr>
          <p:txBody>
            <a:bodyPr wrap="square" lIns="91440" tIns="45720" rIns="91440" bIns="45720" rtlCol="0" anchor="t">
              <a:spAutoFit/>
            </a:bodyPr>
            <a:lstStyle/>
            <a:p>
              <a:r>
                <a:rPr lang="en-US" b="1">
                  <a:latin typeface="itc-giovanni"/>
                </a:rPr>
                <a:t>SARS-CoV-2</a:t>
              </a:r>
              <a:r>
                <a:rPr lang="en-US">
                  <a:latin typeface="itc-giovanni"/>
                </a:rPr>
                <a:t> is continually causing unpredictable outbreaks </a:t>
              </a:r>
              <a:r>
                <a:rPr lang="en-US" b="0" i="0">
                  <a:effectLst/>
                  <a:latin typeface="itc-giovanni"/>
                </a:rPr>
                <a:t>in multiple countries and populations.</a:t>
              </a:r>
            </a:p>
          </p:txBody>
        </p:sp>
      </p:grpSp>
      <p:sp>
        <p:nvSpPr>
          <p:cNvPr id="15" name="TextBox 14" descr="Text box: Pathogen of Pandemic Potentials (PPPs) - a bacteria virus, or other microorganism that are: Likely highly transmissable and capable of wide, uncontrollable spread in human populations, and highly virulent making them likely to cause significant morbidity and/or mortality in humans (NIH). Like influenzas.">
            <a:extLst>
              <a:ext uri="{FF2B5EF4-FFF2-40B4-BE49-F238E27FC236}">
                <a16:creationId xmlns:a16="http://schemas.microsoft.com/office/drawing/2014/main" id="{BD2AAFBC-C1C8-521A-03B3-9389D7BC4281}"/>
              </a:ext>
            </a:extLst>
          </p:cNvPr>
          <p:cNvSpPr txBox="1"/>
          <p:nvPr/>
        </p:nvSpPr>
        <p:spPr>
          <a:xfrm>
            <a:off x="416207" y="4176109"/>
            <a:ext cx="11359583" cy="1754326"/>
          </a:xfrm>
          <a:prstGeom prst="rect">
            <a:avLst/>
          </a:prstGeom>
          <a:noFill/>
        </p:spPr>
        <p:txBody>
          <a:bodyPr wrap="square" rtlCol="0">
            <a:spAutoFit/>
          </a:bodyPr>
          <a:lstStyle/>
          <a:p>
            <a:r>
              <a:rPr lang="en-US" sz="2000" b="1">
                <a:solidFill>
                  <a:schemeClr val="tx2"/>
                </a:solidFill>
              </a:rPr>
              <a:t>Pathogen of Pandemic Potential (PPPs) </a:t>
            </a:r>
            <a:r>
              <a:rPr lang="en-US" sz="2000">
                <a:solidFill>
                  <a:srgbClr val="000000"/>
                </a:solidFill>
              </a:rPr>
              <a:t>– A bacteria, </a:t>
            </a:r>
            <a:r>
              <a:rPr lang="en-US" sz="2000" b="1">
                <a:solidFill>
                  <a:srgbClr val="000000"/>
                </a:solidFill>
              </a:rPr>
              <a:t>virus</a:t>
            </a:r>
            <a:r>
              <a:rPr lang="en-US" sz="2000">
                <a:solidFill>
                  <a:srgbClr val="000000"/>
                </a:solidFill>
              </a:rPr>
              <a:t>, or other microorganism</a:t>
            </a:r>
            <a:r>
              <a:rPr lang="en-US" sz="2000" b="0" i="0">
                <a:solidFill>
                  <a:srgbClr val="000000"/>
                </a:solidFill>
                <a:effectLst/>
              </a:rPr>
              <a:t>s that are:</a:t>
            </a:r>
          </a:p>
          <a:p>
            <a:pPr marL="285750" indent="-285750">
              <a:buFont typeface="Arial" panose="020B0604020202020204" pitchFamily="34" charset="0"/>
              <a:buChar char="•"/>
            </a:pPr>
            <a:r>
              <a:rPr lang="en-US" sz="2000">
                <a:solidFill>
                  <a:srgbClr val="000000"/>
                </a:solidFill>
              </a:rPr>
              <a:t>L</a:t>
            </a:r>
            <a:r>
              <a:rPr lang="en-US" sz="2000" b="0" i="0">
                <a:solidFill>
                  <a:srgbClr val="000000"/>
                </a:solidFill>
                <a:effectLst/>
              </a:rPr>
              <a:t>ikely highly transmissible and capable of wide, uncontrollable spread in human populations </a:t>
            </a:r>
            <a:endParaRPr lang="en-US" sz="2000" i="1">
              <a:solidFill>
                <a:srgbClr val="000000"/>
              </a:solidFill>
            </a:endParaRPr>
          </a:p>
          <a:p>
            <a:pPr marL="285750" indent="-285750">
              <a:buFont typeface="Arial" panose="020B0604020202020204" pitchFamily="34" charset="0"/>
              <a:buChar char="•"/>
            </a:pPr>
            <a:r>
              <a:rPr lang="en-US" sz="2000" i="1">
                <a:solidFill>
                  <a:srgbClr val="000000"/>
                </a:solidFill>
              </a:rPr>
              <a:t>And </a:t>
            </a:r>
            <a:r>
              <a:rPr lang="en-US" sz="2000">
                <a:solidFill>
                  <a:srgbClr val="000000"/>
                </a:solidFill>
              </a:rPr>
              <a:t>h</a:t>
            </a:r>
            <a:r>
              <a:rPr lang="en-US" sz="2000" b="0" i="0">
                <a:solidFill>
                  <a:srgbClr val="000000"/>
                </a:solidFill>
                <a:effectLst/>
              </a:rPr>
              <a:t>ighly virulent, making them likely to cause significant morbidity and/or mortality in humans. (NIH)</a:t>
            </a:r>
            <a:endParaRPr lang="en-US" sz="2000">
              <a:solidFill>
                <a:srgbClr val="000000"/>
              </a:solidFill>
            </a:endParaRPr>
          </a:p>
          <a:p>
            <a:pPr algn="ctr"/>
            <a:endParaRPr lang="en-US" sz="2400" b="1" i="1"/>
          </a:p>
          <a:p>
            <a:pPr algn="ctr"/>
            <a:r>
              <a:rPr lang="en-US" sz="2400" b="1" i="1"/>
              <a:t>…like influenzas. </a:t>
            </a:r>
          </a:p>
        </p:txBody>
      </p:sp>
    </p:spTree>
    <p:extLst>
      <p:ext uri="{BB962C8B-B14F-4D97-AF65-F5344CB8AC3E}">
        <p14:creationId xmlns:p14="http://schemas.microsoft.com/office/powerpoint/2010/main" val="25131641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descr="A purple text box with title: PPPs. A dark purple virus graphic with an &quot;A&quot; and epidemic risk. A less dark purple virus graphic with a &quot;B&quot; and epidemic risk. Text says: Influenza A(H1N1) was the primary strain during: The 1918 &quot;Spanish&quot; (Kansas) flu pandemic and the 2009 swine flu pandemic. Influenza A viruses tend to evolve more rapidly than influenza B viruses. Influenza A is typically carried by birds.">
            <a:extLst>
              <a:ext uri="{FF2B5EF4-FFF2-40B4-BE49-F238E27FC236}">
                <a16:creationId xmlns:a16="http://schemas.microsoft.com/office/drawing/2014/main" id="{C9A0DC0F-1AB7-965E-7A62-F1FF6DDAF7A7}"/>
              </a:ext>
            </a:extLst>
          </p:cNvPr>
          <p:cNvSpPr/>
          <p:nvPr/>
        </p:nvSpPr>
        <p:spPr>
          <a:xfrm>
            <a:off x="769991" y="1201930"/>
            <a:ext cx="6060558" cy="5302028"/>
          </a:xfrm>
          <a:prstGeom prst="rect">
            <a:avLst/>
          </a:prstGeom>
          <a:solidFill>
            <a:srgbClr val="E0E0F4"/>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solidFill>
                <a:schemeClr val="lt1"/>
              </a:solidFill>
            </a:endParaRPr>
          </a:p>
        </p:txBody>
      </p:sp>
      <p:sp>
        <p:nvSpPr>
          <p:cNvPr id="30" name="Freeform 4">
            <a:extLst>
              <a:ext uri="{FF2B5EF4-FFF2-40B4-BE49-F238E27FC236}">
                <a16:creationId xmlns:a16="http://schemas.microsoft.com/office/drawing/2014/main" id="{F2F5C53F-FB2E-1AB3-5B09-F5534B114856}"/>
              </a:ext>
            </a:extLst>
          </p:cNvPr>
          <p:cNvSpPr/>
          <p:nvPr/>
        </p:nvSpPr>
        <p:spPr>
          <a:xfrm>
            <a:off x="8714985" y="4193155"/>
            <a:ext cx="1795645" cy="1687244"/>
          </a:xfrm>
          <a:custGeom>
            <a:avLst/>
            <a:gdLst/>
            <a:ahLst/>
            <a:cxnLst/>
            <a:rect l="l" t="t" r="r" b="b"/>
            <a:pathLst>
              <a:path w="4581627" h="4613659">
                <a:moveTo>
                  <a:pt x="0" y="0"/>
                </a:moveTo>
                <a:lnTo>
                  <a:pt x="4581627" y="0"/>
                </a:lnTo>
                <a:lnTo>
                  <a:pt x="4581627" y="4613659"/>
                </a:lnTo>
                <a:lnTo>
                  <a:pt x="0" y="4613659"/>
                </a:lnTo>
                <a:lnTo>
                  <a:pt x="0" y="0"/>
                </a:lnTo>
                <a:close/>
              </a:path>
            </a:pathLst>
          </a:custGeom>
          <a:blipFill>
            <a:blip r:embed="rId3"/>
            <a:stretch>
              <a:fillRect l="-134545" t="-86625"/>
            </a:stretch>
          </a:blipFill>
        </p:spPr>
        <p:txBody>
          <a:bodyPr/>
          <a:lstStyle/>
          <a:p>
            <a:endParaRPr lang="en-US"/>
          </a:p>
        </p:txBody>
      </p:sp>
      <p:sp>
        <p:nvSpPr>
          <p:cNvPr id="2" name="Title 1" descr="Title: Influenza Types.">
            <a:extLst>
              <a:ext uri="{FF2B5EF4-FFF2-40B4-BE49-F238E27FC236}">
                <a16:creationId xmlns:a16="http://schemas.microsoft.com/office/drawing/2014/main" id="{96FC94FA-9352-91C7-C3FB-FFA7DD2D3930}"/>
              </a:ext>
            </a:extLst>
          </p:cNvPr>
          <p:cNvSpPr>
            <a:spLocks noGrp="1"/>
          </p:cNvSpPr>
          <p:nvPr>
            <p:ph type="title"/>
          </p:nvPr>
        </p:nvSpPr>
        <p:spPr/>
        <p:txBody>
          <a:bodyPr>
            <a:normAutofit fontScale="90000"/>
          </a:bodyPr>
          <a:lstStyle/>
          <a:p>
            <a:r>
              <a:rPr lang="en-US"/>
              <a:t>Influenza Types </a:t>
            </a:r>
          </a:p>
        </p:txBody>
      </p:sp>
      <p:sp>
        <p:nvSpPr>
          <p:cNvPr id="34" name="Oval 33">
            <a:extLst>
              <a:ext uri="{FF2B5EF4-FFF2-40B4-BE49-F238E27FC236}">
                <a16:creationId xmlns:a16="http://schemas.microsoft.com/office/drawing/2014/main" id="{5CC9C2B8-0B9A-13D2-B484-6E366F82097F}"/>
              </a:ext>
            </a:extLst>
          </p:cNvPr>
          <p:cNvSpPr/>
          <p:nvPr/>
        </p:nvSpPr>
        <p:spPr>
          <a:xfrm>
            <a:off x="9270031" y="4682834"/>
            <a:ext cx="724367" cy="707886"/>
          </a:xfrm>
          <a:prstGeom prst="ellipse">
            <a:avLst/>
          </a:prstGeom>
          <a:solidFill>
            <a:srgbClr val="A8C6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3">
            <a:extLst>
              <a:ext uri="{FF2B5EF4-FFF2-40B4-BE49-F238E27FC236}">
                <a16:creationId xmlns:a16="http://schemas.microsoft.com/office/drawing/2014/main" id="{7442F470-307E-8821-5063-3AD6159C6F3F}"/>
              </a:ext>
            </a:extLst>
          </p:cNvPr>
          <p:cNvSpPr/>
          <p:nvPr/>
        </p:nvSpPr>
        <p:spPr>
          <a:xfrm>
            <a:off x="8657409" y="1756177"/>
            <a:ext cx="1804902" cy="1581190"/>
          </a:xfrm>
          <a:custGeom>
            <a:avLst/>
            <a:gdLst/>
            <a:ahLst/>
            <a:cxnLst/>
            <a:rect l="l" t="t" r="r" b="b"/>
            <a:pathLst>
              <a:path w="4581627" h="4613659">
                <a:moveTo>
                  <a:pt x="0" y="0"/>
                </a:moveTo>
                <a:lnTo>
                  <a:pt x="4581627" y="0"/>
                </a:lnTo>
                <a:lnTo>
                  <a:pt x="4581627" y="4613659"/>
                </a:lnTo>
                <a:lnTo>
                  <a:pt x="0" y="4613659"/>
                </a:lnTo>
                <a:lnTo>
                  <a:pt x="0" y="0"/>
                </a:lnTo>
                <a:close/>
              </a:path>
            </a:pathLst>
          </a:custGeom>
          <a:blipFill>
            <a:blip r:embed="rId4"/>
            <a:stretch>
              <a:fillRect l="-134545" t="-86625"/>
            </a:stretch>
          </a:blipFill>
        </p:spPr>
        <p:txBody>
          <a:bodyPr/>
          <a:lstStyle/>
          <a:p>
            <a:endParaRPr lang="en-US"/>
          </a:p>
        </p:txBody>
      </p:sp>
      <p:sp>
        <p:nvSpPr>
          <p:cNvPr id="13" name="TextBox 12">
            <a:extLst>
              <a:ext uri="{FF2B5EF4-FFF2-40B4-BE49-F238E27FC236}">
                <a16:creationId xmlns:a16="http://schemas.microsoft.com/office/drawing/2014/main" id="{D0A32258-8A7C-3B2D-0D7A-E7B7957DA198}"/>
              </a:ext>
            </a:extLst>
          </p:cNvPr>
          <p:cNvSpPr txBox="1"/>
          <p:nvPr/>
        </p:nvSpPr>
        <p:spPr>
          <a:xfrm>
            <a:off x="9347069" y="4690394"/>
            <a:ext cx="531475" cy="639820"/>
          </a:xfrm>
          <a:prstGeom prst="rect">
            <a:avLst/>
          </a:prstGeom>
          <a:noFill/>
        </p:spPr>
        <p:txBody>
          <a:bodyPr wrap="square" rtlCol="0">
            <a:spAutoFit/>
          </a:bodyPr>
          <a:lstStyle/>
          <a:p>
            <a:r>
              <a:rPr lang="en-US" sz="4000" b="1">
                <a:solidFill>
                  <a:schemeClr val="bg1"/>
                </a:solidFill>
              </a:rPr>
              <a:t>D</a:t>
            </a:r>
          </a:p>
        </p:txBody>
      </p:sp>
      <p:sp>
        <p:nvSpPr>
          <p:cNvPr id="4" name="TextBox 3">
            <a:extLst>
              <a:ext uri="{FF2B5EF4-FFF2-40B4-BE49-F238E27FC236}">
                <a16:creationId xmlns:a16="http://schemas.microsoft.com/office/drawing/2014/main" id="{D4473A07-D2DA-D798-7CBF-3A9114B06197}"/>
              </a:ext>
            </a:extLst>
          </p:cNvPr>
          <p:cNvSpPr txBox="1"/>
          <p:nvPr/>
        </p:nvSpPr>
        <p:spPr>
          <a:xfrm>
            <a:off x="8734393" y="5967013"/>
            <a:ext cx="1795645" cy="630557"/>
          </a:xfrm>
          <a:prstGeom prst="rect">
            <a:avLst/>
          </a:prstGeom>
          <a:noFill/>
        </p:spPr>
        <p:txBody>
          <a:bodyPr wrap="square" rtlCol="0">
            <a:spAutoFit/>
          </a:bodyPr>
          <a:lstStyle/>
          <a:p>
            <a:pPr algn="ctr"/>
            <a:r>
              <a:rPr lang="en-US"/>
              <a:t>Not infectious to humans</a:t>
            </a:r>
          </a:p>
        </p:txBody>
      </p:sp>
      <p:sp>
        <p:nvSpPr>
          <p:cNvPr id="33" name="Oval 32">
            <a:extLst>
              <a:ext uri="{FF2B5EF4-FFF2-40B4-BE49-F238E27FC236}">
                <a16:creationId xmlns:a16="http://schemas.microsoft.com/office/drawing/2014/main" id="{E0ED612D-629A-2720-DC60-32F0C6F1D2D7}"/>
              </a:ext>
            </a:extLst>
          </p:cNvPr>
          <p:cNvSpPr/>
          <p:nvPr/>
        </p:nvSpPr>
        <p:spPr>
          <a:xfrm>
            <a:off x="9195194" y="2192829"/>
            <a:ext cx="724367" cy="707886"/>
          </a:xfrm>
          <a:prstGeom prst="ellipse">
            <a:avLst/>
          </a:prstGeom>
          <a:solidFill>
            <a:srgbClr val="BDB1C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FD361C7F-491B-A10D-FCD9-D2A220A8E8E4}"/>
              </a:ext>
            </a:extLst>
          </p:cNvPr>
          <p:cNvSpPr txBox="1"/>
          <p:nvPr/>
        </p:nvSpPr>
        <p:spPr>
          <a:xfrm>
            <a:off x="9301107" y="2209934"/>
            <a:ext cx="458177" cy="581256"/>
          </a:xfrm>
          <a:prstGeom prst="rect">
            <a:avLst/>
          </a:prstGeom>
          <a:noFill/>
        </p:spPr>
        <p:txBody>
          <a:bodyPr wrap="square" rtlCol="0">
            <a:spAutoFit/>
          </a:bodyPr>
          <a:lstStyle/>
          <a:p>
            <a:r>
              <a:rPr lang="en-US" sz="4000" b="1">
                <a:solidFill>
                  <a:schemeClr val="bg1"/>
                </a:solidFill>
              </a:rPr>
              <a:t>C</a:t>
            </a:r>
          </a:p>
        </p:txBody>
      </p:sp>
      <p:sp>
        <p:nvSpPr>
          <p:cNvPr id="5" name="TextBox 4">
            <a:extLst>
              <a:ext uri="{FF2B5EF4-FFF2-40B4-BE49-F238E27FC236}">
                <a16:creationId xmlns:a16="http://schemas.microsoft.com/office/drawing/2014/main" id="{EB7D4E77-70E2-5DCF-E0C9-E1529A003B15}"/>
              </a:ext>
            </a:extLst>
          </p:cNvPr>
          <p:cNvSpPr txBox="1"/>
          <p:nvPr/>
        </p:nvSpPr>
        <p:spPr>
          <a:xfrm>
            <a:off x="8514822" y="3337367"/>
            <a:ext cx="2085112" cy="646331"/>
          </a:xfrm>
          <a:prstGeom prst="rect">
            <a:avLst/>
          </a:prstGeom>
          <a:noFill/>
        </p:spPr>
        <p:txBody>
          <a:bodyPr wrap="square" rtlCol="0">
            <a:spAutoFit/>
          </a:bodyPr>
          <a:lstStyle/>
          <a:p>
            <a:pPr algn="ctr"/>
            <a:r>
              <a:rPr lang="en-US"/>
              <a:t>Minimal symptoms in humans</a:t>
            </a:r>
          </a:p>
        </p:txBody>
      </p:sp>
      <p:grpSp>
        <p:nvGrpSpPr>
          <p:cNvPr id="36" name="Group 35">
            <a:extLst>
              <a:ext uri="{FF2B5EF4-FFF2-40B4-BE49-F238E27FC236}">
                <a16:creationId xmlns:a16="http://schemas.microsoft.com/office/drawing/2014/main" id="{FC28B25C-DB46-B98C-9DC9-C8C307FEBEBF}"/>
              </a:ext>
            </a:extLst>
          </p:cNvPr>
          <p:cNvGrpSpPr/>
          <p:nvPr/>
        </p:nvGrpSpPr>
        <p:grpSpPr>
          <a:xfrm>
            <a:off x="1283108" y="1911450"/>
            <a:ext cx="2053879" cy="1913206"/>
            <a:chOff x="1283108" y="1911450"/>
            <a:chExt cx="2053879" cy="1913206"/>
          </a:xfrm>
        </p:grpSpPr>
        <p:sp>
          <p:nvSpPr>
            <p:cNvPr id="3" name="Freeform 5">
              <a:extLst>
                <a:ext uri="{FF2B5EF4-FFF2-40B4-BE49-F238E27FC236}">
                  <a16:creationId xmlns:a16="http://schemas.microsoft.com/office/drawing/2014/main" id="{B73AA2DE-8A26-C65E-0355-17243A972E22}"/>
                </a:ext>
              </a:extLst>
            </p:cNvPr>
            <p:cNvSpPr/>
            <p:nvPr/>
          </p:nvSpPr>
          <p:spPr>
            <a:xfrm>
              <a:off x="1283108" y="1911450"/>
              <a:ext cx="2053879" cy="1913206"/>
            </a:xfrm>
            <a:custGeom>
              <a:avLst/>
              <a:gdLst/>
              <a:ahLst/>
              <a:cxnLst/>
              <a:rect l="l" t="t" r="r" b="b"/>
              <a:pathLst>
                <a:path w="4581627" h="4613659">
                  <a:moveTo>
                    <a:pt x="0" y="0"/>
                  </a:moveTo>
                  <a:lnTo>
                    <a:pt x="4581626" y="0"/>
                  </a:lnTo>
                  <a:lnTo>
                    <a:pt x="4581626" y="4613659"/>
                  </a:lnTo>
                  <a:lnTo>
                    <a:pt x="0" y="4613659"/>
                  </a:lnTo>
                  <a:lnTo>
                    <a:pt x="0" y="0"/>
                  </a:lnTo>
                  <a:close/>
                </a:path>
              </a:pathLst>
            </a:custGeom>
            <a:blipFill>
              <a:blip r:embed="rId5"/>
              <a:stretch>
                <a:fillRect l="-134545" t="-86625"/>
              </a:stretch>
            </a:blipFill>
          </p:spPr>
          <p:txBody>
            <a:bodyPr/>
            <a:lstStyle/>
            <a:p>
              <a:endParaRPr lang="en-US"/>
            </a:p>
          </p:txBody>
        </p:sp>
        <p:sp>
          <p:nvSpPr>
            <p:cNvPr id="31" name="Oval 30">
              <a:extLst>
                <a:ext uri="{FF2B5EF4-FFF2-40B4-BE49-F238E27FC236}">
                  <a16:creationId xmlns:a16="http://schemas.microsoft.com/office/drawing/2014/main" id="{969EA04B-B8C0-75CE-6379-7F3775BA37F4}"/>
                </a:ext>
              </a:extLst>
            </p:cNvPr>
            <p:cNvSpPr/>
            <p:nvPr/>
          </p:nvSpPr>
          <p:spPr>
            <a:xfrm>
              <a:off x="1895833" y="2530441"/>
              <a:ext cx="724367" cy="707886"/>
            </a:xfrm>
            <a:prstGeom prst="ellipse">
              <a:avLst/>
            </a:prstGeom>
            <a:solidFill>
              <a:srgbClr val="2600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7EB84B20-8234-B308-49DB-4201569BACBC}"/>
                </a:ext>
              </a:extLst>
            </p:cNvPr>
            <p:cNvSpPr txBox="1"/>
            <p:nvPr/>
          </p:nvSpPr>
          <p:spPr>
            <a:xfrm>
              <a:off x="2058622" y="2514110"/>
              <a:ext cx="625033" cy="707886"/>
            </a:xfrm>
            <a:prstGeom prst="rect">
              <a:avLst/>
            </a:prstGeom>
            <a:noFill/>
          </p:spPr>
          <p:txBody>
            <a:bodyPr wrap="square" rtlCol="0">
              <a:spAutoFit/>
            </a:bodyPr>
            <a:lstStyle/>
            <a:p>
              <a:r>
                <a:rPr lang="en-US" sz="4000" b="1">
                  <a:solidFill>
                    <a:schemeClr val="bg1"/>
                  </a:solidFill>
                </a:rPr>
                <a:t>A</a:t>
              </a:r>
            </a:p>
          </p:txBody>
        </p:sp>
      </p:grpSp>
      <p:sp>
        <p:nvSpPr>
          <p:cNvPr id="14" name="TextBox 13">
            <a:extLst>
              <a:ext uri="{FF2B5EF4-FFF2-40B4-BE49-F238E27FC236}">
                <a16:creationId xmlns:a16="http://schemas.microsoft.com/office/drawing/2014/main" id="{7361D8CF-5C22-2FCB-7186-117F95D94B0E}"/>
              </a:ext>
            </a:extLst>
          </p:cNvPr>
          <p:cNvSpPr txBox="1"/>
          <p:nvPr/>
        </p:nvSpPr>
        <p:spPr>
          <a:xfrm>
            <a:off x="1450237" y="3866958"/>
            <a:ext cx="1616149" cy="369332"/>
          </a:xfrm>
          <a:prstGeom prst="rect">
            <a:avLst/>
          </a:prstGeom>
          <a:noFill/>
        </p:spPr>
        <p:txBody>
          <a:bodyPr wrap="square" rtlCol="0">
            <a:spAutoFit/>
          </a:bodyPr>
          <a:lstStyle/>
          <a:p>
            <a:pPr algn="ctr"/>
            <a:r>
              <a:rPr lang="en-US"/>
              <a:t>Epidemic Risk</a:t>
            </a:r>
          </a:p>
        </p:txBody>
      </p:sp>
      <p:grpSp>
        <p:nvGrpSpPr>
          <p:cNvPr id="37" name="Group 36">
            <a:extLst>
              <a:ext uri="{FF2B5EF4-FFF2-40B4-BE49-F238E27FC236}">
                <a16:creationId xmlns:a16="http://schemas.microsoft.com/office/drawing/2014/main" id="{143B54EC-B0A0-7ED2-250C-4189C10C4158}"/>
              </a:ext>
            </a:extLst>
          </p:cNvPr>
          <p:cNvGrpSpPr/>
          <p:nvPr/>
        </p:nvGrpSpPr>
        <p:grpSpPr>
          <a:xfrm>
            <a:off x="4165672" y="1911450"/>
            <a:ext cx="2053878" cy="1913206"/>
            <a:chOff x="4165672" y="1911450"/>
            <a:chExt cx="2053878" cy="1913206"/>
          </a:xfrm>
        </p:grpSpPr>
        <p:sp>
          <p:nvSpPr>
            <p:cNvPr id="20" name="Freeform 2">
              <a:extLst>
                <a:ext uri="{FF2B5EF4-FFF2-40B4-BE49-F238E27FC236}">
                  <a16:creationId xmlns:a16="http://schemas.microsoft.com/office/drawing/2014/main" id="{8705C378-5A6D-6336-E591-026F732824C8}"/>
                </a:ext>
              </a:extLst>
            </p:cNvPr>
            <p:cNvSpPr/>
            <p:nvPr/>
          </p:nvSpPr>
          <p:spPr>
            <a:xfrm>
              <a:off x="4165672" y="1911450"/>
              <a:ext cx="2053878" cy="1913206"/>
            </a:xfrm>
            <a:custGeom>
              <a:avLst/>
              <a:gdLst/>
              <a:ahLst/>
              <a:cxnLst/>
              <a:rect l="l" t="t" r="r" b="b"/>
              <a:pathLst>
                <a:path w="4581627" h="4613659">
                  <a:moveTo>
                    <a:pt x="0" y="0"/>
                  </a:moveTo>
                  <a:lnTo>
                    <a:pt x="4581627" y="0"/>
                  </a:lnTo>
                  <a:lnTo>
                    <a:pt x="4581627" y="4613660"/>
                  </a:lnTo>
                  <a:lnTo>
                    <a:pt x="0" y="4613660"/>
                  </a:lnTo>
                  <a:lnTo>
                    <a:pt x="0" y="0"/>
                  </a:lnTo>
                  <a:close/>
                </a:path>
              </a:pathLst>
            </a:custGeom>
            <a:blipFill>
              <a:blip r:embed="rId6"/>
              <a:stretch>
                <a:fillRect l="-134545" t="-86625"/>
              </a:stretch>
            </a:blipFill>
          </p:spPr>
          <p:txBody>
            <a:bodyPr/>
            <a:lstStyle/>
            <a:p>
              <a:endParaRPr lang="en-US"/>
            </a:p>
          </p:txBody>
        </p:sp>
        <p:sp>
          <p:nvSpPr>
            <p:cNvPr id="32" name="Oval 31">
              <a:extLst>
                <a:ext uri="{FF2B5EF4-FFF2-40B4-BE49-F238E27FC236}">
                  <a16:creationId xmlns:a16="http://schemas.microsoft.com/office/drawing/2014/main" id="{F1D24265-DA3C-F7C1-6EF0-6C15E05132EF}"/>
                </a:ext>
              </a:extLst>
            </p:cNvPr>
            <p:cNvSpPr/>
            <p:nvPr/>
          </p:nvSpPr>
          <p:spPr>
            <a:xfrm>
              <a:off x="4826756" y="2473829"/>
              <a:ext cx="724367" cy="707886"/>
            </a:xfrm>
            <a:prstGeom prst="ellipse">
              <a:avLst/>
            </a:prstGeom>
            <a:solidFill>
              <a:srgbClr val="7D53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83D74EFC-053C-7E79-9661-E19518861EEC}"/>
                </a:ext>
              </a:extLst>
            </p:cNvPr>
            <p:cNvSpPr txBox="1"/>
            <p:nvPr/>
          </p:nvSpPr>
          <p:spPr>
            <a:xfrm>
              <a:off x="4965037" y="2525113"/>
              <a:ext cx="625033" cy="707886"/>
            </a:xfrm>
            <a:prstGeom prst="rect">
              <a:avLst/>
            </a:prstGeom>
            <a:noFill/>
          </p:spPr>
          <p:txBody>
            <a:bodyPr wrap="square" rtlCol="0">
              <a:spAutoFit/>
            </a:bodyPr>
            <a:lstStyle/>
            <a:p>
              <a:r>
                <a:rPr lang="en-US" sz="4000" b="1">
                  <a:solidFill>
                    <a:schemeClr val="bg1"/>
                  </a:solidFill>
                </a:rPr>
                <a:t>B</a:t>
              </a:r>
            </a:p>
          </p:txBody>
        </p:sp>
      </p:grpSp>
      <p:sp>
        <p:nvSpPr>
          <p:cNvPr id="19" name="TextBox 18">
            <a:extLst>
              <a:ext uri="{FF2B5EF4-FFF2-40B4-BE49-F238E27FC236}">
                <a16:creationId xmlns:a16="http://schemas.microsoft.com/office/drawing/2014/main" id="{841BA17B-EC57-DE93-D43D-D96F1049EB17}"/>
              </a:ext>
            </a:extLst>
          </p:cNvPr>
          <p:cNvSpPr txBox="1"/>
          <p:nvPr/>
        </p:nvSpPr>
        <p:spPr>
          <a:xfrm>
            <a:off x="4469480" y="3845584"/>
            <a:ext cx="1616149" cy="369332"/>
          </a:xfrm>
          <a:prstGeom prst="rect">
            <a:avLst/>
          </a:prstGeom>
          <a:noFill/>
        </p:spPr>
        <p:txBody>
          <a:bodyPr wrap="square" rtlCol="0">
            <a:spAutoFit/>
          </a:bodyPr>
          <a:lstStyle/>
          <a:p>
            <a:pPr algn="ctr"/>
            <a:r>
              <a:rPr lang="en-US"/>
              <a:t>Epidemic Risk</a:t>
            </a:r>
          </a:p>
        </p:txBody>
      </p:sp>
      <p:sp>
        <p:nvSpPr>
          <p:cNvPr id="23" name="TextBox 22">
            <a:extLst>
              <a:ext uri="{FF2B5EF4-FFF2-40B4-BE49-F238E27FC236}">
                <a16:creationId xmlns:a16="http://schemas.microsoft.com/office/drawing/2014/main" id="{308A96A5-0EBA-EE1F-15A0-3ECB4F19413D}"/>
              </a:ext>
            </a:extLst>
          </p:cNvPr>
          <p:cNvSpPr txBox="1"/>
          <p:nvPr/>
        </p:nvSpPr>
        <p:spPr>
          <a:xfrm>
            <a:off x="1140976" y="4390817"/>
            <a:ext cx="5470967" cy="2031325"/>
          </a:xfrm>
          <a:prstGeom prst="rect">
            <a:avLst/>
          </a:prstGeom>
          <a:noFill/>
        </p:spPr>
        <p:txBody>
          <a:bodyPr wrap="square" rtlCol="0">
            <a:spAutoFit/>
          </a:bodyPr>
          <a:lstStyle/>
          <a:p>
            <a:r>
              <a:rPr lang="en-US">
                <a:solidFill>
                  <a:srgbClr val="000000"/>
                </a:solidFill>
              </a:rPr>
              <a:t>Influenza A(H1N1) was the primary strain during:</a:t>
            </a:r>
          </a:p>
          <a:p>
            <a:pPr marL="285750" indent="-285750">
              <a:buFontTx/>
              <a:buChar char="-"/>
            </a:pPr>
            <a:r>
              <a:rPr lang="en-US">
                <a:solidFill>
                  <a:srgbClr val="000000"/>
                </a:solidFill>
              </a:rPr>
              <a:t>The 1918 “Spanish” (Kansas) flu pandemic</a:t>
            </a:r>
          </a:p>
          <a:p>
            <a:pPr marL="285750" indent="-285750">
              <a:buFontTx/>
              <a:buChar char="-"/>
            </a:pPr>
            <a:r>
              <a:rPr lang="en-US">
                <a:solidFill>
                  <a:srgbClr val="000000"/>
                </a:solidFill>
              </a:rPr>
              <a:t>The 2009 swine flu pandemic</a:t>
            </a:r>
          </a:p>
          <a:p>
            <a:pPr marL="285750" indent="-285750">
              <a:buFontTx/>
              <a:buChar char="-"/>
            </a:pPr>
            <a:endParaRPr lang="en-US">
              <a:solidFill>
                <a:srgbClr val="000000"/>
              </a:solidFill>
            </a:endParaRPr>
          </a:p>
          <a:p>
            <a:pPr algn="ctr"/>
            <a:r>
              <a:rPr lang="en-US">
                <a:solidFill>
                  <a:srgbClr val="000000"/>
                </a:solidFill>
              </a:rPr>
              <a:t>Influenza A viruses tend to evolve more rapidly than influenza B viruses. </a:t>
            </a:r>
          </a:p>
          <a:p>
            <a:pPr algn="ctr"/>
            <a:r>
              <a:rPr lang="en-US">
                <a:solidFill>
                  <a:srgbClr val="000000"/>
                </a:solidFill>
              </a:rPr>
              <a:t>Influenza A is typically carried by </a:t>
            </a:r>
            <a:r>
              <a:rPr lang="en-US" b="1">
                <a:solidFill>
                  <a:srgbClr val="000000"/>
                </a:solidFill>
              </a:rPr>
              <a:t>birds.</a:t>
            </a:r>
          </a:p>
        </p:txBody>
      </p:sp>
      <p:sp>
        <p:nvSpPr>
          <p:cNvPr id="28" name="Title 1">
            <a:extLst>
              <a:ext uri="{FF2B5EF4-FFF2-40B4-BE49-F238E27FC236}">
                <a16:creationId xmlns:a16="http://schemas.microsoft.com/office/drawing/2014/main" id="{8202F008-E96F-9396-28C4-A1DD37353E28}"/>
              </a:ext>
            </a:extLst>
          </p:cNvPr>
          <p:cNvSpPr txBox="1">
            <a:spLocks/>
          </p:cNvSpPr>
          <p:nvPr/>
        </p:nvSpPr>
        <p:spPr>
          <a:xfrm>
            <a:off x="2658489" y="1305209"/>
            <a:ext cx="2103936" cy="671195"/>
          </a:xfrm>
          <a:prstGeom prst="rect">
            <a:avLst/>
          </a:prstGeom>
        </p:spPr>
        <p:txBody>
          <a:bodyPr vert="horz" lIns="91440" tIns="45720" rIns="91440" bIns="45720" rtlCol="0" anchor="ctr">
            <a:normAutofit fontScale="97500" lnSpcReduction="10000"/>
          </a:bodyPr>
          <a:lstStyle>
            <a:lvl1pPr algn="ctr"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t>PPPs</a:t>
            </a:r>
          </a:p>
        </p:txBody>
      </p:sp>
      <p:sp>
        <p:nvSpPr>
          <p:cNvPr id="29" name="Title 1" descr="A header that says &quot;No Pandemic Potential&quot;. A lavender virus graphic with a &quot;C&quot; and minimal symptoms in humans&quot;. A teal virus graphic with a &quot;D&quot; and not infectious to humans.">
            <a:extLst>
              <a:ext uri="{FF2B5EF4-FFF2-40B4-BE49-F238E27FC236}">
                <a16:creationId xmlns:a16="http://schemas.microsoft.com/office/drawing/2014/main" id="{6C03F3FF-753C-6F1D-D56F-1410291DBA57}"/>
              </a:ext>
            </a:extLst>
          </p:cNvPr>
          <p:cNvSpPr txBox="1">
            <a:spLocks/>
          </p:cNvSpPr>
          <p:nvPr/>
        </p:nvSpPr>
        <p:spPr>
          <a:xfrm>
            <a:off x="7506004" y="1201930"/>
            <a:ext cx="3987545" cy="671195"/>
          </a:xfrm>
          <a:prstGeom prst="rect">
            <a:avLst/>
          </a:prstGeom>
        </p:spPr>
        <p:txBody>
          <a:bodyPr vert="horz" lIns="91440" tIns="45720" rIns="91440" bIns="45720" rtlCol="0" anchor="ctr">
            <a:normAutofit fontScale="60000" lnSpcReduction="20000"/>
          </a:bodyPr>
          <a:lstStyle>
            <a:lvl1pPr algn="ctr"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t>No Pandemic Potential</a:t>
            </a:r>
          </a:p>
        </p:txBody>
      </p:sp>
    </p:spTree>
    <p:extLst>
      <p:ext uri="{BB962C8B-B14F-4D97-AF65-F5344CB8AC3E}">
        <p14:creationId xmlns:p14="http://schemas.microsoft.com/office/powerpoint/2010/main" val="31878218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Title: 2024 Trivalent Vaccine Strains​">
            <a:extLst>
              <a:ext uri="{FF2B5EF4-FFF2-40B4-BE49-F238E27FC236}">
                <a16:creationId xmlns:a16="http://schemas.microsoft.com/office/drawing/2014/main" id="{3CBEB317-2701-1D69-8FC0-4E17175C797F}"/>
              </a:ext>
            </a:extLst>
          </p:cNvPr>
          <p:cNvSpPr>
            <a:spLocks noGrp="1"/>
          </p:cNvSpPr>
          <p:nvPr>
            <p:ph type="title"/>
          </p:nvPr>
        </p:nvSpPr>
        <p:spPr/>
        <p:txBody>
          <a:bodyPr>
            <a:normAutofit fontScale="90000"/>
          </a:bodyPr>
          <a:lstStyle/>
          <a:p>
            <a:r>
              <a:rPr lang="en-US"/>
              <a:t>2024 Trivalent Vaccine Strains</a:t>
            </a:r>
          </a:p>
        </p:txBody>
      </p:sp>
      <p:pic>
        <p:nvPicPr>
          <p:cNvPr id="4" name="Content Placeholder 3" descr="A chart showing how to classify Human Seasonal Influenza Virus.&#10;&#10;There are 2 types of influenza, &quot;influenza A&quot; and &quot;influenza B&quot;. &#10;&#10;&quot;Influenza A&quot; comes in 2 subtypes: H1N1 or H3N1, which are determined by surface proteins on the virus. The subtypes can be classified into different clades (or groups), and further classified into sub-clades (or sub-groups).&#10;&#10;&quot;Influenza B&quot; comes in 2 different &quot;lineages&quot;, Victoria and Yamagata. These lineages can be classified by clades and sub-clades as well.">
            <a:extLst>
              <a:ext uri="{FF2B5EF4-FFF2-40B4-BE49-F238E27FC236}">
                <a16:creationId xmlns:a16="http://schemas.microsoft.com/office/drawing/2014/main" id="{49E7834C-70F3-1F09-C6FA-71A65575A35C}"/>
              </a:ext>
            </a:extLst>
          </p:cNvPr>
          <p:cNvPicPr>
            <a:picLocks noGrp="1" noChangeAspect="1"/>
          </p:cNvPicPr>
          <p:nvPr>
            <p:ph idx="1"/>
          </p:nvPr>
        </p:nvPicPr>
        <p:blipFill>
          <a:blip r:embed="rId3"/>
          <a:srcRect t="1725" r="-119" b="5540"/>
          <a:stretch/>
        </p:blipFill>
        <p:spPr>
          <a:xfrm>
            <a:off x="1225099" y="1695728"/>
            <a:ext cx="9753364" cy="4035198"/>
          </a:xfrm>
        </p:spPr>
      </p:pic>
      <p:sp>
        <p:nvSpPr>
          <p:cNvPr id="3" name="TextBox 2" descr="Source: Centers for Disease Control (CDC 2024)">
            <a:extLst>
              <a:ext uri="{FF2B5EF4-FFF2-40B4-BE49-F238E27FC236}">
                <a16:creationId xmlns:a16="http://schemas.microsoft.com/office/drawing/2014/main" id="{B1FCA16A-2323-CE2E-D6DC-DB42D34B1D39}"/>
              </a:ext>
            </a:extLst>
          </p:cNvPr>
          <p:cNvSpPr txBox="1"/>
          <p:nvPr/>
        </p:nvSpPr>
        <p:spPr>
          <a:xfrm>
            <a:off x="7945120" y="5648960"/>
            <a:ext cx="3505200" cy="307777"/>
          </a:xfrm>
          <a:prstGeom prst="rect">
            <a:avLst/>
          </a:prstGeom>
          <a:noFill/>
        </p:spPr>
        <p:txBody>
          <a:bodyPr wrap="square" rtlCol="0">
            <a:spAutoFit/>
          </a:bodyPr>
          <a:lstStyle/>
          <a:p>
            <a:r>
              <a:rPr lang="en-US" sz="1400"/>
              <a:t>Centers for Disease Control (CDC 2024)</a:t>
            </a:r>
          </a:p>
        </p:txBody>
      </p:sp>
      <p:sp>
        <p:nvSpPr>
          <p:cNvPr id="6" name="TextBox 5" descr="2024 Flu Vaccine – A(H1N1), A(H3N2), and B(Victoria) are in this year’s seasonal flu formulation.​">
            <a:extLst>
              <a:ext uri="{FF2B5EF4-FFF2-40B4-BE49-F238E27FC236}">
                <a16:creationId xmlns:a16="http://schemas.microsoft.com/office/drawing/2014/main" id="{594B9B28-2A02-8C0F-7118-2B0C93EDF4F0}"/>
              </a:ext>
            </a:extLst>
          </p:cNvPr>
          <p:cNvSpPr txBox="1"/>
          <p:nvPr/>
        </p:nvSpPr>
        <p:spPr>
          <a:xfrm>
            <a:off x="1410907" y="1143813"/>
            <a:ext cx="9370187" cy="369332"/>
          </a:xfrm>
          <a:prstGeom prst="rect">
            <a:avLst/>
          </a:prstGeom>
          <a:noFill/>
        </p:spPr>
        <p:txBody>
          <a:bodyPr wrap="square" rtlCol="0">
            <a:spAutoFit/>
          </a:bodyPr>
          <a:lstStyle/>
          <a:p>
            <a:pPr algn="ctr"/>
            <a:r>
              <a:rPr lang="en-US" b="1">
                <a:solidFill>
                  <a:schemeClr val="tx2"/>
                </a:solidFill>
              </a:rPr>
              <a:t>2024 Flu Vaccine </a:t>
            </a:r>
            <a:r>
              <a:rPr lang="en-US">
                <a:solidFill>
                  <a:srgbClr val="000000"/>
                </a:solidFill>
              </a:rPr>
              <a:t>– A(H1N1), A(H3N2), and B(Victoria) are in this year’s seasonal flu formulation.</a:t>
            </a:r>
            <a:endParaRPr lang="en-US" sz="2800" b="1" i="1"/>
          </a:p>
        </p:txBody>
      </p:sp>
      <p:sp>
        <p:nvSpPr>
          <p:cNvPr id="14" name="TextBox 13">
            <a:extLst>
              <a:ext uri="{FF2B5EF4-FFF2-40B4-BE49-F238E27FC236}">
                <a16:creationId xmlns:a16="http://schemas.microsoft.com/office/drawing/2014/main" id="{81192798-EBFD-DF06-CF7A-1F22A3141990}"/>
              </a:ext>
            </a:extLst>
          </p:cNvPr>
          <p:cNvSpPr txBox="1"/>
          <p:nvPr/>
        </p:nvSpPr>
        <p:spPr>
          <a:xfrm>
            <a:off x="4407917" y="5586907"/>
            <a:ext cx="1981308"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t>Subtypes are determined via surface proteins</a:t>
            </a:r>
          </a:p>
        </p:txBody>
      </p:sp>
      <p:sp>
        <p:nvSpPr>
          <p:cNvPr id="5" name="Rectangle 4">
            <a:extLst>
              <a:ext uri="{FF2B5EF4-FFF2-40B4-BE49-F238E27FC236}">
                <a16:creationId xmlns:a16="http://schemas.microsoft.com/office/drawing/2014/main" id="{7BB7428A-6271-37BD-306F-BA2D32B5F256}"/>
              </a:ext>
            </a:extLst>
          </p:cNvPr>
          <p:cNvSpPr/>
          <p:nvPr/>
        </p:nvSpPr>
        <p:spPr>
          <a:xfrm>
            <a:off x="4490977" y="2280213"/>
            <a:ext cx="1828800" cy="4212662"/>
          </a:xfrm>
          <a:prstGeom prst="rect">
            <a:avLst/>
          </a:prstGeom>
          <a:no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767422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2A9843-15F8-51DB-ABCF-E84A101EED8A}"/>
            </a:ext>
          </a:extLst>
        </p:cNvPr>
        <p:cNvGrpSpPr/>
        <p:nvPr/>
      </p:nvGrpSpPr>
      <p:grpSpPr>
        <a:xfrm>
          <a:off x="0" y="0"/>
          <a:ext cx="0" cy="0"/>
          <a:chOff x="0" y="0"/>
          <a:chExt cx="0" cy="0"/>
        </a:xfrm>
      </p:grpSpPr>
      <p:sp>
        <p:nvSpPr>
          <p:cNvPr id="2" name="TextBox 1" descr="Avian flus are classified by severity in poultry:​&#10;1. Highly Pathogenic Avian Influenza (HPAI)​, and&#10;2. Low Pathogenic Avian Influenza (LPAI)​&#10;&#10;The nomenclature of a flu strain is derived from types of two proteins:​ Hemagglutinin (HA), which helps virus bind to host cells​, and Neuraminidase, which helps break down cell surface for virus dispersal.&#10;&#10;​&#10;&#10;​">
            <a:extLst>
              <a:ext uri="{FF2B5EF4-FFF2-40B4-BE49-F238E27FC236}">
                <a16:creationId xmlns:a16="http://schemas.microsoft.com/office/drawing/2014/main" id="{117C9607-4424-5F9C-1027-26F33BD82E9E}"/>
              </a:ext>
            </a:extLst>
          </p:cNvPr>
          <p:cNvSpPr txBox="1"/>
          <p:nvPr/>
        </p:nvSpPr>
        <p:spPr>
          <a:xfrm>
            <a:off x="514314" y="1295170"/>
            <a:ext cx="9572873" cy="2554545"/>
          </a:xfrm>
          <a:prstGeom prst="rect">
            <a:avLst/>
          </a:prstGeom>
          <a:noFill/>
        </p:spPr>
        <p:txBody>
          <a:bodyPr wrap="square" lIns="91440" tIns="45720" rIns="91440" bIns="45720" rtlCol="0" anchor="t">
            <a:spAutoFit/>
          </a:bodyPr>
          <a:lstStyle/>
          <a:p>
            <a:pPr marL="457200" indent="-457200">
              <a:buFont typeface="Arial" panose="020B0604020202020204" pitchFamily="34" charset="0"/>
              <a:buChar char="•"/>
            </a:pPr>
            <a:r>
              <a:rPr lang="en-US" sz="2000">
                <a:latin typeface="+mj-lt"/>
              </a:rPr>
              <a:t>Avian flus are classified by severity in poultry:</a:t>
            </a:r>
          </a:p>
          <a:p>
            <a:pPr marL="914400" lvl="1" indent="-457200">
              <a:buFont typeface="Arial" panose="020B0604020202020204" pitchFamily="34" charset="0"/>
              <a:buChar char="•"/>
            </a:pPr>
            <a:r>
              <a:rPr lang="en-US" sz="2000">
                <a:solidFill>
                  <a:schemeClr val="tx2"/>
                </a:solidFill>
                <a:latin typeface="+mj-lt"/>
              </a:rPr>
              <a:t>Highly Pathogenic Avian Influenza (HPAI)</a:t>
            </a:r>
          </a:p>
          <a:p>
            <a:pPr marL="914400" lvl="1" indent="-457200">
              <a:buFont typeface="Arial" panose="020B0604020202020204" pitchFamily="34" charset="0"/>
              <a:buChar char="•"/>
            </a:pPr>
            <a:r>
              <a:rPr lang="en-US" sz="2000">
                <a:solidFill>
                  <a:schemeClr val="tx2"/>
                </a:solidFill>
                <a:latin typeface="+mj-lt"/>
              </a:rPr>
              <a:t>Low Pathogenic Avian Influenza (LPAI)</a:t>
            </a:r>
          </a:p>
          <a:p>
            <a:pPr marL="457200" indent="-457200">
              <a:buFont typeface="Arial" panose="020B0604020202020204" pitchFamily="34" charset="0"/>
              <a:buChar char="•"/>
            </a:pPr>
            <a:r>
              <a:rPr lang="en-US" sz="2000">
                <a:latin typeface="+mj-lt"/>
              </a:rPr>
              <a:t>Nomenclature of flu strain is derived from types of two proteins:</a:t>
            </a:r>
          </a:p>
          <a:p>
            <a:pPr marL="914400" lvl="1" indent="-457200">
              <a:buFont typeface="Arial" panose="020B0604020202020204" pitchFamily="34" charset="0"/>
              <a:buChar char="•"/>
            </a:pPr>
            <a:r>
              <a:rPr lang="en-US" sz="2000">
                <a:solidFill>
                  <a:schemeClr val="tx2"/>
                </a:solidFill>
                <a:latin typeface="+mj-lt"/>
              </a:rPr>
              <a:t>Hemagglutinin (HA) – </a:t>
            </a:r>
            <a:r>
              <a:rPr lang="en-US" sz="2000">
                <a:latin typeface="+mj-lt"/>
              </a:rPr>
              <a:t>helps virus bind to host cells ("H")</a:t>
            </a:r>
          </a:p>
          <a:p>
            <a:pPr marL="914400" lvl="1" indent="-457200">
              <a:buFont typeface="Arial" panose="020B0604020202020204" pitchFamily="34" charset="0"/>
              <a:buChar char="•"/>
            </a:pPr>
            <a:r>
              <a:rPr lang="en-US" sz="2000">
                <a:solidFill>
                  <a:schemeClr val="tx2"/>
                </a:solidFill>
                <a:latin typeface="+mj-lt"/>
              </a:rPr>
              <a:t>Neuraminidase – </a:t>
            </a:r>
            <a:r>
              <a:rPr lang="en-US" sz="2000">
                <a:latin typeface="+mj-lt"/>
              </a:rPr>
              <a:t>helps break down cell surface for virus dispersal ("N") </a:t>
            </a:r>
          </a:p>
          <a:p>
            <a:endParaRPr lang="en-US" sz="2000">
              <a:latin typeface="+mj-lt"/>
            </a:endParaRPr>
          </a:p>
          <a:p>
            <a:endParaRPr lang="en-US" sz="2000">
              <a:latin typeface="+mj-lt"/>
            </a:endParaRPr>
          </a:p>
        </p:txBody>
      </p:sp>
      <p:sp>
        <p:nvSpPr>
          <p:cNvPr id="20" name="Title 19" descr="Title: What is Bird Flu?​">
            <a:extLst>
              <a:ext uri="{FF2B5EF4-FFF2-40B4-BE49-F238E27FC236}">
                <a16:creationId xmlns:a16="http://schemas.microsoft.com/office/drawing/2014/main" id="{0A1EBE53-63A9-E958-F73C-8B5002A877B6}"/>
              </a:ext>
            </a:extLst>
          </p:cNvPr>
          <p:cNvSpPr>
            <a:spLocks noGrp="1"/>
          </p:cNvSpPr>
          <p:nvPr>
            <p:ph type="title"/>
          </p:nvPr>
        </p:nvSpPr>
        <p:spPr/>
        <p:txBody>
          <a:bodyPr>
            <a:normAutofit fontScale="90000"/>
          </a:bodyPr>
          <a:lstStyle/>
          <a:p>
            <a:r>
              <a:rPr lang="en-US"/>
              <a:t>What is Bird Flu?</a:t>
            </a:r>
          </a:p>
        </p:txBody>
      </p:sp>
      <p:grpSp>
        <p:nvGrpSpPr>
          <p:cNvPr id="25" name="Group 24" descr="This shows a formula for influenza type A like so: Flu A(HxNy)&#10;&#10;The influenza type is a set name of &quot;HxNy&quot;, with &quot;X&quot; indicating the hemagglutinin protein type, and &quot;Y&quot; indicating the neuraminidase protein type.">
            <a:extLst>
              <a:ext uri="{FF2B5EF4-FFF2-40B4-BE49-F238E27FC236}">
                <a16:creationId xmlns:a16="http://schemas.microsoft.com/office/drawing/2014/main" id="{C2BA786A-484B-3F1D-E4F2-CD7C84C709BC}"/>
              </a:ext>
            </a:extLst>
          </p:cNvPr>
          <p:cNvGrpSpPr/>
          <p:nvPr/>
        </p:nvGrpSpPr>
        <p:grpSpPr>
          <a:xfrm>
            <a:off x="560570" y="4068394"/>
            <a:ext cx="5979843" cy="1890884"/>
            <a:chOff x="3038020" y="2618871"/>
            <a:chExt cx="6132464" cy="2019884"/>
          </a:xfrm>
        </p:grpSpPr>
        <p:sp>
          <p:nvSpPr>
            <p:cNvPr id="26" name="TextBox 25">
              <a:extLst>
                <a:ext uri="{FF2B5EF4-FFF2-40B4-BE49-F238E27FC236}">
                  <a16:creationId xmlns:a16="http://schemas.microsoft.com/office/drawing/2014/main" id="{136DC183-98D0-6135-23CD-CA2B3EC986C1}"/>
                </a:ext>
              </a:extLst>
            </p:cNvPr>
            <p:cNvSpPr txBox="1"/>
            <p:nvPr/>
          </p:nvSpPr>
          <p:spPr>
            <a:xfrm>
              <a:off x="4161884" y="2649674"/>
              <a:ext cx="2635428" cy="1989081"/>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sz="11500"/>
                <a:t>(</a:t>
              </a:r>
              <a:r>
                <a:rPr lang="en-US" sz="11500" err="1"/>
                <a:t>Hx</a:t>
              </a:r>
              <a:endParaRPr lang="en-US" sz="11500">
                <a:solidFill>
                  <a:schemeClr val="tx2"/>
                </a:solidFill>
              </a:endParaRPr>
            </a:p>
          </p:txBody>
        </p:sp>
        <p:sp>
          <p:nvSpPr>
            <p:cNvPr id="27" name="TextBox 26">
              <a:extLst>
                <a:ext uri="{FF2B5EF4-FFF2-40B4-BE49-F238E27FC236}">
                  <a16:creationId xmlns:a16="http://schemas.microsoft.com/office/drawing/2014/main" id="{6B406433-24C9-49EE-E5AB-AE03D120B6C7}"/>
                </a:ext>
              </a:extLst>
            </p:cNvPr>
            <p:cNvSpPr txBox="1"/>
            <p:nvPr/>
          </p:nvSpPr>
          <p:spPr>
            <a:xfrm>
              <a:off x="6191330" y="2649674"/>
              <a:ext cx="2979154" cy="1989081"/>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sz="11500"/>
                <a:t>Ny)</a:t>
              </a:r>
              <a:endParaRPr lang="en-US" sz="2000"/>
            </a:p>
          </p:txBody>
        </p:sp>
        <p:grpSp>
          <p:nvGrpSpPr>
            <p:cNvPr id="30" name="Group 29">
              <a:extLst>
                <a:ext uri="{FF2B5EF4-FFF2-40B4-BE49-F238E27FC236}">
                  <a16:creationId xmlns:a16="http://schemas.microsoft.com/office/drawing/2014/main" id="{9EA93BBF-7C22-2212-29C5-BC10813E2E46}"/>
                </a:ext>
              </a:extLst>
            </p:cNvPr>
            <p:cNvGrpSpPr/>
            <p:nvPr/>
          </p:nvGrpSpPr>
          <p:grpSpPr>
            <a:xfrm>
              <a:off x="3038020" y="2618871"/>
              <a:ext cx="1920379" cy="1989081"/>
              <a:chOff x="2598966" y="2451856"/>
              <a:chExt cx="1920379" cy="1989081"/>
            </a:xfrm>
          </p:grpSpPr>
          <p:sp>
            <p:nvSpPr>
              <p:cNvPr id="35" name="TextBox 34">
                <a:extLst>
                  <a:ext uri="{FF2B5EF4-FFF2-40B4-BE49-F238E27FC236}">
                    <a16:creationId xmlns:a16="http://schemas.microsoft.com/office/drawing/2014/main" id="{02A33D46-A298-304F-0B51-7831386590F2}"/>
                  </a:ext>
                </a:extLst>
              </p:cNvPr>
              <p:cNvSpPr txBox="1"/>
              <p:nvPr/>
            </p:nvSpPr>
            <p:spPr>
              <a:xfrm>
                <a:off x="2598966" y="2451856"/>
                <a:ext cx="1920379" cy="1989081"/>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sz="11500">
                    <a:solidFill>
                      <a:schemeClr val="bg2">
                        <a:lumMod val="90000"/>
                      </a:schemeClr>
                    </a:solidFill>
                  </a:rPr>
                  <a:t>A</a:t>
                </a:r>
              </a:p>
            </p:txBody>
          </p:sp>
          <p:sp>
            <p:nvSpPr>
              <p:cNvPr id="36" name="TextBox 35">
                <a:extLst>
                  <a:ext uri="{FF2B5EF4-FFF2-40B4-BE49-F238E27FC236}">
                    <a16:creationId xmlns:a16="http://schemas.microsoft.com/office/drawing/2014/main" id="{A5EA04C1-2428-60E7-9B30-7C2CC8DA97B8}"/>
                  </a:ext>
                </a:extLst>
              </p:cNvPr>
              <p:cNvSpPr txBox="1"/>
              <p:nvPr/>
            </p:nvSpPr>
            <p:spPr>
              <a:xfrm>
                <a:off x="2623843" y="4008088"/>
                <a:ext cx="164956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Influenza Type</a:t>
                </a:r>
              </a:p>
            </p:txBody>
          </p:sp>
        </p:grpSp>
      </p:grpSp>
      <p:grpSp>
        <p:nvGrpSpPr>
          <p:cNvPr id="3" name="Group 2">
            <a:extLst>
              <a:ext uri="{FF2B5EF4-FFF2-40B4-BE49-F238E27FC236}">
                <a16:creationId xmlns:a16="http://schemas.microsoft.com/office/drawing/2014/main" id="{09893C2A-1B29-7BDE-E2C9-E029C8059E61}"/>
              </a:ext>
            </a:extLst>
          </p:cNvPr>
          <p:cNvGrpSpPr/>
          <p:nvPr/>
        </p:nvGrpSpPr>
        <p:grpSpPr>
          <a:xfrm>
            <a:off x="6750616" y="2572442"/>
            <a:ext cx="5147870" cy="4266464"/>
            <a:chOff x="6852216" y="2082122"/>
            <a:chExt cx="5147870" cy="4266464"/>
          </a:xfrm>
        </p:grpSpPr>
        <p:sp>
          <p:nvSpPr>
            <p:cNvPr id="22" name="TextBox 21">
              <a:extLst>
                <a:ext uri="{FF2B5EF4-FFF2-40B4-BE49-F238E27FC236}">
                  <a16:creationId xmlns:a16="http://schemas.microsoft.com/office/drawing/2014/main" id="{69A5CA22-3A8F-974F-52F5-FA044C4AB23F}"/>
                </a:ext>
              </a:extLst>
            </p:cNvPr>
            <p:cNvSpPr txBox="1"/>
            <p:nvPr/>
          </p:nvSpPr>
          <p:spPr>
            <a:xfrm>
              <a:off x="9683245" y="6040809"/>
              <a:ext cx="2278174" cy="307777"/>
            </a:xfrm>
            <a:prstGeom prst="rect">
              <a:avLst/>
            </a:prstGeom>
            <a:noFill/>
          </p:spPr>
          <p:txBody>
            <a:bodyPr wrap="square" lIns="91440" tIns="45720" rIns="91440" bIns="45720" anchor="t">
              <a:spAutoFit/>
            </a:bodyPr>
            <a:lstStyle/>
            <a:p>
              <a:pPr algn="r"/>
              <a:r>
                <a:rPr lang="en-US" sz="1400"/>
                <a:t>Made with </a:t>
              </a:r>
              <a:r>
                <a:rPr lang="en-US" sz="1400" err="1"/>
                <a:t>BioRender</a:t>
              </a:r>
              <a:endParaRPr lang="en-US" sz="1400" err="1">
                <a:cs typeface="Calibri"/>
              </a:endParaRPr>
            </a:p>
          </p:txBody>
        </p:sp>
        <p:pic>
          <p:nvPicPr>
            <p:cNvPr id="5" name="Picture 4" descr="A circular object with blue lines and a black background&#10;&#10;Description automatically generated">
              <a:extLst>
                <a:ext uri="{FF2B5EF4-FFF2-40B4-BE49-F238E27FC236}">
                  <a16:creationId xmlns:a16="http://schemas.microsoft.com/office/drawing/2014/main" id="{8E9D9E89-A22B-8063-CDB5-1EB87FE138DC}"/>
                </a:ext>
              </a:extLst>
            </p:cNvPr>
            <p:cNvPicPr>
              <a:picLocks noChangeAspect="1"/>
            </p:cNvPicPr>
            <p:nvPr/>
          </p:nvPicPr>
          <p:blipFill>
            <a:blip r:embed="rId3"/>
            <a:stretch>
              <a:fillRect/>
            </a:stretch>
          </p:blipFill>
          <p:spPr>
            <a:xfrm rot="660000">
              <a:off x="8530080" y="2807653"/>
              <a:ext cx="3470006" cy="3433198"/>
            </a:xfrm>
            <a:prstGeom prst="rect">
              <a:avLst/>
            </a:prstGeom>
          </p:spPr>
        </p:pic>
        <p:sp>
          <p:nvSpPr>
            <p:cNvPr id="7" name="TextBox 6">
              <a:extLst>
                <a:ext uri="{FF2B5EF4-FFF2-40B4-BE49-F238E27FC236}">
                  <a16:creationId xmlns:a16="http://schemas.microsoft.com/office/drawing/2014/main" id="{2D7C7531-489B-5955-1458-BCD72C835A7A}"/>
                </a:ext>
              </a:extLst>
            </p:cNvPr>
            <p:cNvSpPr txBox="1"/>
            <p:nvPr/>
          </p:nvSpPr>
          <p:spPr>
            <a:xfrm>
              <a:off x="6854626" y="4626428"/>
              <a:ext cx="2189691" cy="371575"/>
            </a:xfrm>
            <a:prstGeom prst="rect">
              <a:avLst/>
            </a:prstGeom>
            <a:noFill/>
            <a:ln w="28575">
              <a:solidFill>
                <a:schemeClr val="tx2"/>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Hemagglutinin</a:t>
              </a:r>
            </a:p>
          </p:txBody>
        </p:sp>
        <p:sp>
          <p:nvSpPr>
            <p:cNvPr id="9" name="TextBox 8">
              <a:extLst>
                <a:ext uri="{FF2B5EF4-FFF2-40B4-BE49-F238E27FC236}">
                  <a16:creationId xmlns:a16="http://schemas.microsoft.com/office/drawing/2014/main" id="{14D01704-D6DE-51EE-18FB-46D02387B4B1}"/>
                </a:ext>
              </a:extLst>
            </p:cNvPr>
            <p:cNvSpPr txBox="1"/>
            <p:nvPr/>
          </p:nvSpPr>
          <p:spPr>
            <a:xfrm>
              <a:off x="6852216" y="3864133"/>
              <a:ext cx="2189693" cy="369332"/>
            </a:xfrm>
            <a:prstGeom prst="rect">
              <a:avLst/>
            </a:prstGeom>
            <a:noFill/>
            <a:ln w="28575">
              <a:solidFill>
                <a:schemeClr val="tx2"/>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Neuraminidase</a:t>
              </a:r>
            </a:p>
          </p:txBody>
        </p:sp>
        <p:sp>
          <p:nvSpPr>
            <p:cNvPr id="10" name="TextBox 9" descr="A blue sphere with small squiggles inside shows smaller blue proteins protruding on the outside. The interior squiggles are the viral RNA, and the blue proteins attached to the outside are the neuraminidase and hemagglutinin.">
              <a:extLst>
                <a:ext uri="{FF2B5EF4-FFF2-40B4-BE49-F238E27FC236}">
                  <a16:creationId xmlns:a16="http://schemas.microsoft.com/office/drawing/2014/main" id="{1D20E092-4181-019E-1658-BE82ED69C225}"/>
                </a:ext>
              </a:extLst>
            </p:cNvPr>
            <p:cNvSpPr txBox="1"/>
            <p:nvPr/>
          </p:nvSpPr>
          <p:spPr>
            <a:xfrm>
              <a:off x="9955852" y="2082122"/>
              <a:ext cx="1100677" cy="371575"/>
            </a:xfrm>
            <a:prstGeom prst="rect">
              <a:avLst/>
            </a:prstGeom>
            <a:noFill/>
            <a:ln w="28575">
              <a:solidFill>
                <a:schemeClr val="tx2"/>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t>Viral RNA</a:t>
              </a:r>
            </a:p>
          </p:txBody>
        </p:sp>
        <p:cxnSp>
          <p:nvCxnSpPr>
            <p:cNvPr id="11" name="Straight Arrow Connector 10">
              <a:extLst>
                <a:ext uri="{FF2B5EF4-FFF2-40B4-BE49-F238E27FC236}">
                  <a16:creationId xmlns:a16="http://schemas.microsoft.com/office/drawing/2014/main" id="{9B68A435-9388-7729-0F79-E7D56FB91504}"/>
                </a:ext>
              </a:extLst>
            </p:cNvPr>
            <p:cNvCxnSpPr/>
            <p:nvPr/>
          </p:nvCxnSpPr>
          <p:spPr>
            <a:xfrm flipH="1">
              <a:off x="10477089" y="2455189"/>
              <a:ext cx="2583" cy="1263111"/>
            </a:xfrm>
            <a:prstGeom prst="straightConnector1">
              <a:avLst/>
            </a:prstGeom>
            <a:ln w="28575">
              <a:solidFill>
                <a:schemeClr val="tx2"/>
              </a:solidFill>
              <a:tailEnd type="triangle"/>
            </a:ln>
          </p:spPr>
          <p:style>
            <a:lnRef idx="1">
              <a:schemeClr val="accent2"/>
            </a:lnRef>
            <a:fillRef idx="0">
              <a:schemeClr val="accent2"/>
            </a:fillRef>
            <a:effectRef idx="0">
              <a:schemeClr val="accent2"/>
            </a:effectRef>
            <a:fontRef idx="minor">
              <a:schemeClr val="tx1"/>
            </a:fontRef>
          </p:style>
        </p:cxnSp>
      </p:grpSp>
    </p:spTree>
    <p:extLst>
      <p:ext uri="{BB962C8B-B14F-4D97-AF65-F5344CB8AC3E}">
        <p14:creationId xmlns:p14="http://schemas.microsoft.com/office/powerpoint/2010/main" val="4126494617"/>
      </p:ext>
    </p:extLst>
  </p:cSld>
  <p:clrMapOvr>
    <a:masterClrMapping/>
  </p:clrMapOvr>
</p:sld>
</file>

<file path=ppt/theme/theme1.xml><?xml version="1.0" encoding="utf-8"?>
<a:theme xmlns:a="http://schemas.openxmlformats.org/drawingml/2006/main" name="office theme">
  <a:themeElements>
    <a:clrScheme name="Custom 6">
      <a:dk1>
        <a:sysClr val="windowText" lastClr="000000"/>
      </a:dk1>
      <a:lt1>
        <a:sysClr val="window" lastClr="FFFFFF"/>
      </a:lt1>
      <a:dk2>
        <a:srgbClr val="4C007F"/>
      </a:dk2>
      <a:lt2>
        <a:srgbClr val="CCCCFF"/>
      </a:lt2>
      <a:accent1>
        <a:srgbClr val="2C0066"/>
      </a:accent1>
      <a:accent2>
        <a:srgbClr val="E4C7F9"/>
      </a:accent2>
      <a:accent3>
        <a:srgbClr val="A5A5A5"/>
      </a:accent3>
      <a:accent4>
        <a:srgbClr val="7D7DFF"/>
      </a:accent4>
      <a:accent5>
        <a:srgbClr val="5B9BD5"/>
      </a:accent5>
      <a:accent6>
        <a:srgbClr val="F8E7FF"/>
      </a:accent6>
      <a:hlink>
        <a:srgbClr val="7D7DFF"/>
      </a:hlink>
      <a:folHlink>
        <a:srgbClr val="954F72"/>
      </a:folHlink>
    </a:clrScheme>
    <a:fontScheme name="Custom 1">
      <a:majorFont>
        <a:latin typeface="Georgia"/>
        <a:ea typeface=""/>
        <a:cs typeface=""/>
      </a:majorFont>
      <a:minorFont>
        <a:latin typeface="Calibr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Widescreen</PresentationFormat>
  <Slides>36</Slides>
  <Notes>25</Notes>
  <HiddenSlides>0</HiddenSlides>
  <ScaleCrop>false</ScaleCrop>
  <HeadingPairs>
    <vt:vector size="4" baseType="variant">
      <vt:variant>
        <vt:lpstr>Theme</vt:lpstr>
      </vt:variant>
      <vt:variant>
        <vt:i4>1</vt:i4>
      </vt:variant>
      <vt:variant>
        <vt:lpstr>Slide Titles</vt:lpstr>
      </vt:variant>
      <vt:variant>
        <vt:i4>36</vt:i4>
      </vt:variant>
    </vt:vector>
  </HeadingPairs>
  <TitlesOfParts>
    <vt:vector size="37" baseType="lpstr">
      <vt:lpstr>office theme</vt:lpstr>
      <vt:lpstr>H5N1 Flu Over The Cuckoo Nest:</vt:lpstr>
      <vt:lpstr>We Exist in the Context:</vt:lpstr>
      <vt:lpstr>The Basic Discussion</vt:lpstr>
      <vt:lpstr>It's just a flu, right?</vt:lpstr>
      <vt:lpstr>Defining Disease Spread</vt:lpstr>
      <vt:lpstr>Defining Disease Spread</vt:lpstr>
      <vt:lpstr>Influenza Types </vt:lpstr>
      <vt:lpstr>2024 Trivalent Vaccine Strains</vt:lpstr>
      <vt:lpstr>What is Bird Flu?</vt:lpstr>
      <vt:lpstr>What is Bird Flu?</vt:lpstr>
      <vt:lpstr>Bird Flu: The Basics</vt:lpstr>
      <vt:lpstr>Bird Flu: CDC Symptoms and Exposure Guidance</vt:lpstr>
      <vt:lpstr>Bird Flu: Key Genetics, Mutations, Transmissibility</vt:lpstr>
      <vt:lpstr>What does M2M transmission look like?</vt:lpstr>
      <vt:lpstr>Non-Exhaustive Timeline of Bird Flu Outbreaks</vt:lpstr>
      <vt:lpstr>Non-Exhaustive Timeline of Bird Flu Outbreaks</vt:lpstr>
      <vt:lpstr>Current News</vt:lpstr>
      <vt:lpstr>Current News</vt:lpstr>
      <vt:lpstr>H5N1 Surveillance</vt:lpstr>
      <vt:lpstr>H5N1 Surveillance</vt:lpstr>
      <vt:lpstr>H5N1 Surveillance</vt:lpstr>
      <vt:lpstr>H5N1 Surveillance</vt:lpstr>
      <vt:lpstr>So...what do we do?</vt:lpstr>
      <vt:lpstr>Challenges</vt:lpstr>
      <vt:lpstr>Education &amp; Social Media</vt:lpstr>
      <vt:lpstr>The Last Administration</vt:lpstr>
      <vt:lpstr>Tr*mp’s 2025</vt:lpstr>
      <vt:lpstr>COVID Consequences: Public Health</vt:lpstr>
      <vt:lpstr>COVID Consequences: Health</vt:lpstr>
      <vt:lpstr>Mitigation Strategies</vt:lpstr>
      <vt:lpstr>Resources</vt:lpstr>
      <vt:lpstr>Talking Points</vt:lpstr>
      <vt:lpstr>Immediate Action Items</vt:lpstr>
      <vt:lpstr>Discussion </vt:lpstr>
      <vt:lpstr>News Updates and References</vt:lpstr>
      <vt:lpstr>Resources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H5N1 Flu Over The Cuckoo Nest:</dc:title>
  <dc:creator/>
  <cp:revision>42</cp:revision>
  <dcterms:created xsi:type="dcterms:W3CDTF">2024-11-21T20:27:40Z</dcterms:created>
  <dcterms:modified xsi:type="dcterms:W3CDTF">2025-02-05T21:56:41Z</dcterms:modified>
</cp:coreProperties>
</file>